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4" r:id="rId1"/>
  </p:sldMasterIdLst>
  <p:sldIdLst>
    <p:sldId id="256" r:id="rId2"/>
    <p:sldId id="258" r:id="rId3"/>
    <p:sldId id="257" r:id="rId4"/>
    <p:sldId id="259" r:id="rId5"/>
    <p:sldId id="260" r:id="rId6"/>
    <p:sldId id="262" r:id="rId7"/>
    <p:sldId id="261" r:id="rId8"/>
    <p:sldId id="266" r:id="rId9"/>
    <p:sldId id="263" r:id="rId10"/>
    <p:sldId id="265" r:id="rId11"/>
    <p:sldId id="264"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6" autoAdjust="0"/>
    <p:restoredTop sz="94660"/>
  </p:normalViewPr>
  <p:slideViewPr>
    <p:cSldViewPr snapToGrid="0">
      <p:cViewPr varScale="1">
        <p:scale>
          <a:sx n="72" d="100"/>
          <a:sy n="72" d="100"/>
        </p:scale>
        <p:origin x="660"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9" name="Rectangle 8"/>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en-US"/>
              <a:t>Click to edit Master title style</a:t>
            </a:r>
            <a:endParaRPr lang="en-US" dirty="0"/>
          </a:p>
        </p:txBody>
      </p:sp>
      <p:sp>
        <p:nvSpPr>
          <p:cNvPr id="3" name="Subtitle 2"/>
          <p:cNvSpPr>
            <a:spLocks noGrp="1"/>
          </p:cNvSpPr>
          <p:nvPr>
            <p:ph type="subTitle" idx="1"/>
          </p:nvPr>
        </p:nvSpPr>
        <p:spPr bwMode="gray">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bwMode="gray">
          <a:xfrm rot="5400000">
            <a:off x="10158984" y="1792224"/>
            <a:ext cx="990599" cy="304799"/>
          </a:xfrm>
        </p:spPr>
        <p:txBody>
          <a:bodyPr anchor="t"/>
          <a:lstStyle>
            <a:lvl1pPr algn="l">
              <a:defRPr b="0" i="0">
                <a:solidFill>
                  <a:schemeClr val="bg1">
                    <a:alpha val="60000"/>
                  </a:schemeClr>
                </a:solidFill>
              </a:defRPr>
            </a:lvl1pPr>
          </a:lstStyle>
          <a:p>
            <a:fld id="{8848CA53-B651-4493-A8BB-491B4B0D2ACA}" type="datetimeFigureOut">
              <a:rPr lang="en-ZA" smtClean="0"/>
              <a:t>2018/01/08</a:t>
            </a:fld>
            <a:endParaRPr lang="en-ZA"/>
          </a:p>
        </p:txBody>
      </p:sp>
      <p:sp>
        <p:nvSpPr>
          <p:cNvPr id="5" name="Footer Placeholder 4"/>
          <p:cNvSpPr>
            <a:spLocks noGrp="1"/>
          </p:cNvSpPr>
          <p:nvPr>
            <p:ph type="ftr" sz="quarter" idx="11"/>
          </p:nvPr>
        </p:nvSpPr>
        <p:spPr bwMode="gray">
          <a:xfrm rot="5400000">
            <a:off x="8951976" y="3227832"/>
            <a:ext cx="3859795" cy="304801"/>
          </a:xfrm>
        </p:spPr>
        <p:txBody>
          <a:bodyPr/>
          <a:lstStyle>
            <a:lvl1pPr>
              <a:defRPr b="0" i="0">
                <a:solidFill>
                  <a:schemeClr val="bg1">
                    <a:alpha val="60000"/>
                  </a:schemeClr>
                </a:solidFill>
              </a:defRPr>
            </a:lvl1pPr>
          </a:lstStyle>
          <a:p>
            <a:endParaRPr lang="en-ZA"/>
          </a:p>
        </p:txBody>
      </p:sp>
      <p:sp>
        <p:nvSpPr>
          <p:cNvPr id="11" name="Rectangle 1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2" name="Slide Number Placeholder 5"/>
          <p:cNvSpPr>
            <a:spLocks noGrp="1"/>
          </p:cNvSpPr>
          <p:nvPr>
            <p:ph type="sldNum" sz="quarter" idx="12"/>
          </p:nvPr>
        </p:nvSpPr>
        <p:spPr>
          <a:xfrm>
            <a:off x="10352540" y="295729"/>
            <a:ext cx="838199" cy="767687"/>
          </a:xfrm>
        </p:spPr>
        <p:txBody>
          <a:bodyPr/>
          <a:lstStyle/>
          <a:p>
            <a:fld id="{C9D9A8E8-6457-4290-90D8-CA0190676C19}" type="slidenum">
              <a:rPr lang="en-ZA" smtClean="0"/>
              <a:t>‹#›</a:t>
            </a:fld>
            <a:endParaRPr lang="en-ZA"/>
          </a:p>
        </p:txBody>
      </p:sp>
    </p:spTree>
    <p:extLst>
      <p:ext uri="{BB962C8B-B14F-4D97-AF65-F5344CB8AC3E}">
        <p14:creationId xmlns:p14="http://schemas.microsoft.com/office/powerpoint/2010/main" val="7016884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3" name="Rectangle 12"/>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4969927"/>
            <a:ext cx="8825659"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4" y="685800"/>
            <a:ext cx="8825659"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4" y="5536665"/>
            <a:ext cx="8825658"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8848CA53-B651-4493-A8BB-491B4B0D2ACA}" type="datetimeFigureOut">
              <a:rPr lang="en-ZA" smtClean="0"/>
              <a:t>2018/01/08</a:t>
            </a:fld>
            <a:endParaRPr lang="en-ZA"/>
          </a:p>
        </p:txBody>
      </p:sp>
      <p:sp>
        <p:nvSpPr>
          <p:cNvPr id="6" name="Footer Placeholder 5"/>
          <p:cNvSpPr>
            <a:spLocks noGrp="1"/>
          </p:cNvSpPr>
          <p:nvPr>
            <p:ph type="ftr" sz="quarter" idx="11"/>
          </p:nvPr>
        </p:nvSpPr>
        <p:spPr/>
        <p:txBody>
          <a:bodyPr/>
          <a:lstStyle/>
          <a:p>
            <a:endParaRPr lang="en-ZA"/>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C9D9A8E8-6457-4290-90D8-CA0190676C19}" type="slidenum">
              <a:rPr lang="en-ZA" smtClean="0"/>
              <a:t>‹#›</a:t>
            </a:fld>
            <a:endParaRPr lang="en-ZA"/>
          </a:p>
        </p:txBody>
      </p:sp>
    </p:spTree>
    <p:extLst>
      <p:ext uri="{BB962C8B-B14F-4D97-AF65-F5344CB8AC3E}">
        <p14:creationId xmlns:p14="http://schemas.microsoft.com/office/powerpoint/2010/main" val="23037811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48798" y="1063417"/>
            <a:ext cx="8831816" cy="1372986"/>
          </a:xfrm>
        </p:spPr>
        <p:txBody>
          <a:bodyPr/>
          <a:lstStyle>
            <a:lvl1pPr>
              <a:defRPr sz="4000"/>
            </a:lvl1pPr>
          </a:lstStyle>
          <a:p>
            <a:r>
              <a:rPr lang="en-US"/>
              <a:t>Click to edit Master title style</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4" name="Date Placeholder 3"/>
          <p:cNvSpPr>
            <a:spLocks noGrp="1"/>
          </p:cNvSpPr>
          <p:nvPr>
            <p:ph type="dt" sz="half" idx="10"/>
          </p:nvPr>
        </p:nvSpPr>
        <p:spPr/>
        <p:txBody>
          <a:bodyPr/>
          <a:lstStyle/>
          <a:p>
            <a:fld id="{8848CA53-B651-4493-A8BB-491B4B0D2ACA}" type="datetimeFigureOut">
              <a:rPr lang="en-ZA" smtClean="0"/>
              <a:t>2018/01/08</a:t>
            </a:fld>
            <a:endParaRPr lang="en-ZA"/>
          </a:p>
        </p:txBody>
      </p:sp>
      <p:sp>
        <p:nvSpPr>
          <p:cNvPr id="5" name="Footer Placeholder 4"/>
          <p:cNvSpPr>
            <a:spLocks noGrp="1"/>
          </p:cNvSpPr>
          <p:nvPr>
            <p:ph type="ftr" sz="quarter" idx="11"/>
          </p:nvPr>
        </p:nvSpPr>
        <p:spPr/>
        <p:txBody>
          <a:bodyPr/>
          <a:lstStyle/>
          <a:p>
            <a:endParaRPr lang="en-ZA"/>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C9D9A8E8-6457-4290-90D8-CA0190676C19}" type="slidenum">
              <a:rPr lang="en-ZA" smtClean="0"/>
              <a:t>‹#›</a:t>
            </a:fld>
            <a:endParaRPr lang="en-ZA"/>
          </a:p>
        </p:txBody>
      </p:sp>
    </p:spTree>
    <p:extLst>
      <p:ext uri="{BB962C8B-B14F-4D97-AF65-F5344CB8AC3E}">
        <p14:creationId xmlns:p14="http://schemas.microsoft.com/office/powerpoint/2010/main" val="318818791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7" name="Rectangle 16"/>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Oval 19"/>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Oval 24"/>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6" name="TextBox 15"/>
          <p:cNvSpPr txBox="1"/>
          <p:nvPr/>
        </p:nvSpPr>
        <p:spPr bwMode="gray">
          <a:xfrm>
            <a:off x="881566" y="607336"/>
            <a:ext cx="801912"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13" name="TextBox 12"/>
          <p:cNvSpPr txBox="1"/>
          <p:nvPr/>
        </p:nvSpPr>
        <p:spPr bwMode="gray">
          <a:xfrm>
            <a:off x="9884458" y="2613787"/>
            <a:ext cx="652763"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2" name="Title 1"/>
          <p:cNvSpPr>
            <a:spLocks noGrp="1"/>
          </p:cNvSpPr>
          <p:nvPr>
            <p:ph type="title"/>
          </p:nvPr>
        </p:nvSpPr>
        <p:spPr>
          <a:xfrm>
            <a:off x="1581878" y="982134"/>
            <a:ext cx="8453906" cy="2696632"/>
          </a:xfrm>
        </p:spPr>
        <p:txBody>
          <a:bodyPr/>
          <a:lstStyle>
            <a:lvl1pPr>
              <a:defRPr sz="4000"/>
            </a:lvl1pPr>
          </a:lstStyle>
          <a:p>
            <a:r>
              <a:rPr lang="en-US"/>
              <a:t>Click to edit Master title style</a:t>
            </a:r>
            <a:endParaRPr lang="en-US" dirty="0"/>
          </a:p>
        </p:txBody>
      </p:sp>
      <p:sp>
        <p:nvSpPr>
          <p:cNvPr id="14" name="Text Placeholder 3"/>
          <p:cNvSpPr>
            <a:spLocks noGrp="1"/>
          </p:cNvSpPr>
          <p:nvPr>
            <p:ph type="body" sz="half" idx="13"/>
          </p:nvPr>
        </p:nvSpPr>
        <p:spPr bwMode="gray">
          <a:xfrm>
            <a:off x="1945945" y="3678766"/>
            <a:ext cx="7731219" cy="342174"/>
          </a:xfrm>
        </p:spPr>
        <p:txBody>
          <a:bodyPr anchor="t">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0" name="Text Placeholder 3"/>
          <p:cNvSpPr>
            <a:spLocks noGrp="1"/>
          </p:cNvSpPr>
          <p:nvPr>
            <p:ph type="body" sz="half" idx="2"/>
          </p:nvPr>
        </p:nvSpPr>
        <p:spPr>
          <a:xfrm>
            <a:off x="1154954" y="5029199"/>
            <a:ext cx="9244897" cy="997857"/>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4" name="Date Placeholder 3"/>
          <p:cNvSpPr>
            <a:spLocks noGrp="1"/>
          </p:cNvSpPr>
          <p:nvPr>
            <p:ph type="dt" sz="half" idx="10"/>
          </p:nvPr>
        </p:nvSpPr>
        <p:spPr/>
        <p:txBody>
          <a:bodyPr/>
          <a:lstStyle/>
          <a:p>
            <a:fld id="{8848CA53-B651-4493-A8BB-491B4B0D2ACA}" type="datetimeFigureOut">
              <a:rPr lang="en-ZA" smtClean="0"/>
              <a:t>2018/01/08</a:t>
            </a:fld>
            <a:endParaRPr lang="en-ZA"/>
          </a:p>
        </p:txBody>
      </p:sp>
      <p:sp>
        <p:nvSpPr>
          <p:cNvPr id="5" name="Footer Placeholder 4"/>
          <p:cNvSpPr>
            <a:spLocks noGrp="1"/>
          </p:cNvSpPr>
          <p:nvPr>
            <p:ph type="ftr" sz="quarter" idx="11"/>
          </p:nvPr>
        </p:nvSpPr>
        <p:spPr/>
        <p:txBody>
          <a:bodyPr/>
          <a:lstStyle/>
          <a:p>
            <a:endParaRPr lang="en-ZA"/>
          </a:p>
        </p:txBody>
      </p:sp>
      <p:sp>
        <p:nvSpPr>
          <p:cNvPr id="19" name="Rectangle 18"/>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C9D9A8E8-6457-4290-90D8-CA0190676C19}" type="slidenum">
              <a:rPr lang="en-ZA" smtClean="0"/>
              <a:t>‹#›</a:t>
            </a:fld>
            <a:endParaRPr lang="en-ZA"/>
          </a:p>
        </p:txBody>
      </p:sp>
    </p:spTree>
    <p:extLst>
      <p:ext uri="{BB962C8B-B14F-4D97-AF65-F5344CB8AC3E}">
        <p14:creationId xmlns:p14="http://schemas.microsoft.com/office/powerpoint/2010/main" val="185390127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4" y="5024967"/>
            <a:ext cx="8825659"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8848CA53-B651-4493-A8BB-491B4B0D2ACA}" type="datetimeFigureOut">
              <a:rPr lang="en-ZA" smtClean="0"/>
              <a:t>2018/01/08</a:t>
            </a:fld>
            <a:endParaRPr lang="en-ZA"/>
          </a:p>
        </p:txBody>
      </p:sp>
      <p:sp>
        <p:nvSpPr>
          <p:cNvPr id="5" name="Footer Placeholder 4"/>
          <p:cNvSpPr>
            <a:spLocks noGrp="1"/>
          </p:cNvSpPr>
          <p:nvPr>
            <p:ph type="ftr" sz="quarter" idx="11"/>
          </p:nvPr>
        </p:nvSpPr>
        <p:spPr/>
        <p:txBody>
          <a:bodyPr/>
          <a:lstStyle/>
          <a:p>
            <a:endParaRPr lang="en-ZA"/>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C9D9A8E8-6457-4290-90D8-CA0190676C19}" type="slidenum">
              <a:rPr lang="en-ZA" smtClean="0"/>
              <a:t>‹#›</a:t>
            </a:fld>
            <a:endParaRPr lang="en-ZA"/>
          </a:p>
        </p:txBody>
      </p:sp>
    </p:spTree>
    <p:extLst>
      <p:ext uri="{BB962C8B-B14F-4D97-AF65-F5344CB8AC3E}">
        <p14:creationId xmlns:p14="http://schemas.microsoft.com/office/powerpoint/2010/main" val="40548528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54954" y="2603502"/>
            <a:ext cx="314187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6" name="Text Placeholder 3"/>
          <p:cNvSpPr>
            <a:spLocks noGrp="1"/>
          </p:cNvSpPr>
          <p:nvPr>
            <p:ph type="body" sz="half" idx="15"/>
          </p:nvPr>
        </p:nvSpPr>
        <p:spPr>
          <a:xfrm>
            <a:off x="1154953" y="3179764"/>
            <a:ext cx="314187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Text Placeholder 4"/>
          <p:cNvSpPr>
            <a:spLocks noGrp="1"/>
          </p:cNvSpPr>
          <p:nvPr>
            <p:ph type="body" sz="quarter" idx="3"/>
          </p:nvPr>
        </p:nvSpPr>
        <p:spPr>
          <a:xfrm>
            <a:off x="4512721" y="2603500"/>
            <a:ext cx="314700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9" name="Text Placeholder 3"/>
          <p:cNvSpPr>
            <a:spLocks noGrp="1"/>
          </p:cNvSpPr>
          <p:nvPr>
            <p:ph type="body" sz="half" idx="16"/>
          </p:nvPr>
        </p:nvSpPr>
        <p:spPr>
          <a:xfrm>
            <a:off x="4512721" y="3179763"/>
            <a:ext cx="314700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4" name="Text Placeholder 4"/>
          <p:cNvSpPr>
            <a:spLocks noGrp="1"/>
          </p:cNvSpPr>
          <p:nvPr>
            <p:ph type="body" sz="quarter" idx="13"/>
          </p:nvPr>
        </p:nvSpPr>
        <p:spPr>
          <a:xfrm>
            <a:off x="7888135" y="2603501"/>
            <a:ext cx="3145730"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0" name="Text Placeholder 3"/>
          <p:cNvSpPr>
            <a:spLocks noGrp="1"/>
          </p:cNvSpPr>
          <p:nvPr>
            <p:ph type="body" sz="half" idx="17"/>
          </p:nvPr>
        </p:nvSpPr>
        <p:spPr>
          <a:xfrm>
            <a:off x="7888329" y="3179762"/>
            <a:ext cx="3145536"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cxnSp>
        <p:nvCxnSpPr>
          <p:cNvPr id="17" name="Straight Connector 16"/>
          <p:cNvCxnSpPr/>
          <p:nvPr/>
        </p:nvCxnSpPr>
        <p:spPr>
          <a:xfrm>
            <a:off x="440397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77240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8848CA53-B651-4493-A8BB-491B4B0D2ACA}" type="datetimeFigureOut">
              <a:rPr lang="en-ZA" smtClean="0"/>
              <a:t>2018/01/08</a:t>
            </a:fld>
            <a:endParaRPr lang="en-ZA"/>
          </a:p>
        </p:txBody>
      </p:sp>
      <p:sp>
        <p:nvSpPr>
          <p:cNvPr id="8" name="Footer Placeholder 7"/>
          <p:cNvSpPr>
            <a:spLocks noGrp="1"/>
          </p:cNvSpPr>
          <p:nvPr>
            <p:ph type="ftr" sz="quarter" idx="11"/>
          </p:nvPr>
        </p:nvSpPr>
        <p:spPr/>
        <p:txBody>
          <a:bodyPr/>
          <a:lstStyle/>
          <a:p>
            <a:endParaRPr lang="en-ZA"/>
          </a:p>
        </p:txBody>
      </p:sp>
      <p:sp>
        <p:nvSpPr>
          <p:cNvPr id="9" name="Slide Number Placeholder 8"/>
          <p:cNvSpPr>
            <a:spLocks noGrp="1"/>
          </p:cNvSpPr>
          <p:nvPr>
            <p:ph type="sldNum" sz="quarter" idx="12"/>
          </p:nvPr>
        </p:nvSpPr>
        <p:spPr/>
        <p:txBody>
          <a:bodyPr/>
          <a:lstStyle/>
          <a:p>
            <a:fld id="{C9D9A8E8-6457-4290-90D8-CA0190676C19}" type="slidenum">
              <a:rPr lang="en-ZA" smtClean="0"/>
              <a:t>‹#›</a:t>
            </a:fld>
            <a:endParaRPr lang="en-ZA"/>
          </a:p>
        </p:txBody>
      </p:sp>
    </p:spTree>
    <p:extLst>
      <p:ext uri="{BB962C8B-B14F-4D97-AF65-F5344CB8AC3E}">
        <p14:creationId xmlns:p14="http://schemas.microsoft.com/office/powerpoint/2010/main" val="259316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54954" y="4532844"/>
            <a:ext cx="30504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9" name="Picture Placeholder 2"/>
          <p:cNvSpPr>
            <a:spLocks noGrp="1" noChangeAspect="1"/>
          </p:cNvSpPr>
          <p:nvPr>
            <p:ph type="pic" idx="15"/>
          </p:nvPr>
        </p:nvSpPr>
        <p:spPr>
          <a:xfrm>
            <a:off x="133455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1154954" y="5109106"/>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Text Placeholder 4"/>
          <p:cNvSpPr>
            <a:spLocks noGrp="1"/>
          </p:cNvSpPr>
          <p:nvPr>
            <p:ph type="body" sz="quarter" idx="3"/>
          </p:nvPr>
        </p:nvSpPr>
        <p:spPr>
          <a:xfrm>
            <a:off x="4568865" y="4532844"/>
            <a:ext cx="3050438" cy="576263"/>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1" name="Picture Placeholder 2"/>
          <p:cNvSpPr>
            <a:spLocks noGrp="1" noChangeAspect="1"/>
          </p:cNvSpPr>
          <p:nvPr>
            <p:ph type="pic" idx="21"/>
          </p:nvPr>
        </p:nvSpPr>
        <p:spPr>
          <a:xfrm>
            <a:off x="4748462" y="2603500"/>
            <a:ext cx="2691243"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4570172" y="5109105"/>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4" name="Text Placeholder 4"/>
          <p:cNvSpPr>
            <a:spLocks noGrp="1"/>
          </p:cNvSpPr>
          <p:nvPr>
            <p:ph type="body" sz="quarter" idx="13"/>
          </p:nvPr>
        </p:nvSpPr>
        <p:spPr>
          <a:xfrm>
            <a:off x="7982775" y="4532845"/>
            <a:ext cx="3051095"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2"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982775" y="5109104"/>
            <a:ext cx="3051096"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cxnSp>
        <p:nvCxnSpPr>
          <p:cNvPr id="43" name="Straight Connector 42"/>
          <p:cNvCxnSpPr/>
          <p:nvPr/>
        </p:nvCxnSpPr>
        <p:spPr>
          <a:xfrm>
            <a:off x="440583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a:off x="7797802"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8848CA53-B651-4493-A8BB-491B4B0D2ACA}" type="datetimeFigureOut">
              <a:rPr lang="en-ZA" smtClean="0"/>
              <a:t>2018/01/08</a:t>
            </a:fld>
            <a:endParaRPr lang="en-ZA"/>
          </a:p>
        </p:txBody>
      </p:sp>
      <p:sp>
        <p:nvSpPr>
          <p:cNvPr id="8" name="Footer Placeholder 7"/>
          <p:cNvSpPr>
            <a:spLocks noGrp="1"/>
          </p:cNvSpPr>
          <p:nvPr>
            <p:ph type="ftr" sz="quarter" idx="11"/>
          </p:nvPr>
        </p:nvSpPr>
        <p:spPr>
          <a:xfrm>
            <a:off x="561111" y="6391838"/>
            <a:ext cx="3644282" cy="304801"/>
          </a:xfrm>
        </p:spPr>
        <p:txBody>
          <a:bodyPr/>
          <a:lstStyle/>
          <a:p>
            <a:endParaRPr lang="en-ZA"/>
          </a:p>
        </p:txBody>
      </p:sp>
      <p:sp>
        <p:nvSpPr>
          <p:cNvPr id="9" name="Slide Number Placeholder 8"/>
          <p:cNvSpPr>
            <a:spLocks noGrp="1"/>
          </p:cNvSpPr>
          <p:nvPr>
            <p:ph type="sldNum" sz="quarter" idx="12"/>
          </p:nvPr>
        </p:nvSpPr>
        <p:spPr/>
        <p:txBody>
          <a:bodyPr/>
          <a:lstStyle/>
          <a:p>
            <a:fld id="{C9D9A8E8-6457-4290-90D8-CA0190676C19}" type="slidenum">
              <a:rPr lang="en-ZA" smtClean="0"/>
              <a:t>‹#›</a:t>
            </a:fld>
            <a:endParaRPr lang="en-ZA"/>
          </a:p>
        </p:txBody>
      </p:sp>
    </p:spTree>
    <p:extLst>
      <p:ext uri="{BB962C8B-B14F-4D97-AF65-F5344CB8AC3E}">
        <p14:creationId xmlns:p14="http://schemas.microsoft.com/office/powerpoint/2010/main" val="101692129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1154954" y="2603500"/>
            <a:ext cx="8825659" cy="3416300"/>
          </a:xfrm>
        </p:spPr>
        <p:txBody>
          <a:bodyPr vert="eaVert" anchor="t" anchorCtr="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10695439" y="6391838"/>
            <a:ext cx="990599" cy="304799"/>
          </a:xfrm>
        </p:spPr>
        <p:txBody>
          <a:bodyPr/>
          <a:lstStyle/>
          <a:p>
            <a:fld id="{8848CA53-B651-4493-A8BB-491B4B0D2ACA}" type="datetimeFigureOut">
              <a:rPr lang="en-ZA" smtClean="0"/>
              <a:t>2018/01/08</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C9D9A8E8-6457-4290-90D8-CA0190676C19}" type="slidenum">
              <a:rPr lang="en-ZA" smtClean="0"/>
              <a:t>‹#›</a:t>
            </a:fld>
            <a:endParaRPr lang="en-ZA"/>
          </a:p>
        </p:txBody>
      </p:sp>
    </p:spTree>
    <p:extLst>
      <p:ext uri="{BB962C8B-B14F-4D97-AF65-F5344CB8AC3E}">
        <p14:creationId xmlns:p14="http://schemas.microsoft.com/office/powerpoint/2010/main" val="120075083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bwMode="gray">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0"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85235" y="1278467"/>
            <a:ext cx="1409965" cy="4748590"/>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1154954" y="1278467"/>
            <a:ext cx="6256025" cy="474859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10653104" y="6391838"/>
            <a:ext cx="992135" cy="304799"/>
          </a:xfrm>
        </p:spPr>
        <p:txBody>
          <a:bodyPr/>
          <a:lstStyle/>
          <a:p>
            <a:fld id="{8848CA53-B651-4493-A8BB-491B4B0D2ACA}" type="datetimeFigureOut">
              <a:rPr lang="en-ZA" smtClean="0"/>
              <a:t>2018/01/08</a:t>
            </a:fld>
            <a:endParaRPr lang="en-ZA"/>
          </a:p>
        </p:txBody>
      </p:sp>
      <p:sp>
        <p:nvSpPr>
          <p:cNvPr id="5" name="Footer Placeholder 4"/>
          <p:cNvSpPr>
            <a:spLocks noGrp="1"/>
          </p:cNvSpPr>
          <p:nvPr>
            <p:ph type="ftr" sz="quarter" idx="11"/>
          </p:nvPr>
        </p:nvSpPr>
        <p:spPr/>
        <p:txBody>
          <a:bodyPr/>
          <a:lstStyle/>
          <a:p>
            <a:endParaRPr lang="en-ZA"/>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C9D9A8E8-6457-4290-90D8-CA0190676C19}" type="slidenum">
              <a:rPr lang="en-ZA" smtClean="0"/>
              <a:t>‹#›</a:t>
            </a:fld>
            <a:endParaRPr lang="en-ZA"/>
          </a:p>
        </p:txBody>
      </p:sp>
    </p:spTree>
    <p:extLst>
      <p:ext uri="{BB962C8B-B14F-4D97-AF65-F5344CB8AC3E}">
        <p14:creationId xmlns:p14="http://schemas.microsoft.com/office/powerpoint/2010/main" val="41849295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1154954" y="2603500"/>
            <a:ext cx="8825659" cy="34163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848CA53-B651-4493-A8BB-491B4B0D2ACA}" type="datetimeFigureOut">
              <a:rPr lang="en-ZA" smtClean="0"/>
              <a:t>2018/01/08</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C9D9A8E8-6457-4290-90D8-CA0190676C19}" type="slidenum">
              <a:rPr lang="en-ZA" smtClean="0"/>
              <a:t>‹#›</a:t>
            </a:fld>
            <a:endParaRPr lang="en-ZA"/>
          </a:p>
        </p:txBody>
      </p:sp>
    </p:spTree>
    <p:extLst>
      <p:ext uri="{BB962C8B-B14F-4D97-AF65-F5344CB8AC3E}">
        <p14:creationId xmlns:p14="http://schemas.microsoft.com/office/powerpoint/2010/main" val="30462947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677645"/>
            <a:ext cx="4351025" cy="2283824"/>
          </a:xfrm>
        </p:spPr>
        <p:txBody>
          <a:bodyPr anchor="ctr"/>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895559" y="2677644"/>
            <a:ext cx="3757545" cy="228382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8848CA53-B651-4493-A8BB-491B4B0D2ACA}" type="datetimeFigureOut">
              <a:rPr lang="en-ZA" smtClean="0"/>
              <a:t>2018/01/08</a:t>
            </a:fld>
            <a:endParaRPr lang="en-ZA"/>
          </a:p>
        </p:txBody>
      </p:sp>
      <p:sp>
        <p:nvSpPr>
          <p:cNvPr id="5" name="Footer Placeholder 4"/>
          <p:cNvSpPr>
            <a:spLocks noGrp="1"/>
          </p:cNvSpPr>
          <p:nvPr>
            <p:ph type="ftr" sz="quarter" idx="11"/>
          </p:nvPr>
        </p:nvSpPr>
        <p:spPr/>
        <p:txBody>
          <a:bodyPr/>
          <a:lstStyle/>
          <a:p>
            <a:endParaRPr lang="en-ZA"/>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C9D9A8E8-6457-4290-90D8-CA0190676C19}" type="slidenum">
              <a:rPr lang="en-ZA" smtClean="0"/>
              <a:t>‹#›</a:t>
            </a:fld>
            <a:endParaRPr lang="en-ZA"/>
          </a:p>
        </p:txBody>
      </p:sp>
    </p:spTree>
    <p:extLst>
      <p:ext uri="{BB962C8B-B14F-4D97-AF65-F5344CB8AC3E}">
        <p14:creationId xmlns:p14="http://schemas.microsoft.com/office/powerpoint/2010/main" val="42246911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848CA53-B651-4493-A8BB-491B4B0D2ACA}" type="datetimeFigureOut">
              <a:rPr lang="en-ZA" smtClean="0"/>
              <a:t>2018/01/08</a:t>
            </a:fld>
            <a:endParaRPr lang="en-ZA"/>
          </a:p>
        </p:txBody>
      </p:sp>
      <p:sp>
        <p:nvSpPr>
          <p:cNvPr id="6" name="Footer Placeholder 5"/>
          <p:cNvSpPr>
            <a:spLocks noGrp="1"/>
          </p:cNvSpPr>
          <p:nvPr>
            <p:ph type="ftr" sz="quarter" idx="11"/>
          </p:nvPr>
        </p:nvSpPr>
        <p:spPr/>
        <p:txBody>
          <a:bodyPr/>
          <a:lstStyle/>
          <a:p>
            <a:endParaRPr lang="en-ZA"/>
          </a:p>
        </p:txBody>
      </p:sp>
      <p:sp>
        <p:nvSpPr>
          <p:cNvPr id="7" name="Slide Number Placeholder 6"/>
          <p:cNvSpPr>
            <a:spLocks noGrp="1"/>
          </p:cNvSpPr>
          <p:nvPr>
            <p:ph type="sldNum" sz="quarter" idx="12"/>
          </p:nvPr>
        </p:nvSpPr>
        <p:spPr/>
        <p:txBody>
          <a:bodyPr/>
          <a:lstStyle/>
          <a:p>
            <a:fld id="{C9D9A8E8-6457-4290-90D8-CA0190676C19}" type="slidenum">
              <a:rPr lang="en-ZA" smtClean="0"/>
              <a:t>‹#›</a:t>
            </a:fld>
            <a:endParaRPr lang="en-ZA"/>
          </a:p>
        </p:txBody>
      </p:sp>
    </p:spTree>
    <p:extLst>
      <p:ext uri="{BB962C8B-B14F-4D97-AF65-F5344CB8AC3E}">
        <p14:creationId xmlns:p14="http://schemas.microsoft.com/office/powerpoint/2010/main" val="3842378563"/>
      </p:ext>
    </p:extLst>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208712" y="3179762"/>
            <a:ext cx="4825159" cy="2840039"/>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848CA53-B651-4493-A8BB-491B4B0D2ACA}" type="datetimeFigureOut">
              <a:rPr lang="en-ZA" smtClean="0"/>
              <a:t>2018/01/08</a:t>
            </a:fld>
            <a:endParaRPr lang="en-ZA"/>
          </a:p>
        </p:txBody>
      </p:sp>
      <p:sp>
        <p:nvSpPr>
          <p:cNvPr id="8" name="Footer Placeholder 7"/>
          <p:cNvSpPr>
            <a:spLocks noGrp="1"/>
          </p:cNvSpPr>
          <p:nvPr>
            <p:ph type="ftr" sz="quarter" idx="11"/>
          </p:nvPr>
        </p:nvSpPr>
        <p:spPr/>
        <p:txBody>
          <a:bodyPr/>
          <a:lstStyle/>
          <a:p>
            <a:endParaRPr lang="en-ZA"/>
          </a:p>
        </p:txBody>
      </p:sp>
      <p:sp>
        <p:nvSpPr>
          <p:cNvPr id="9" name="Slide Number Placeholder 8"/>
          <p:cNvSpPr>
            <a:spLocks noGrp="1"/>
          </p:cNvSpPr>
          <p:nvPr>
            <p:ph type="sldNum" sz="quarter" idx="12"/>
          </p:nvPr>
        </p:nvSpPr>
        <p:spPr/>
        <p:txBody>
          <a:bodyPr/>
          <a:lstStyle/>
          <a:p>
            <a:fld id="{C9D9A8E8-6457-4290-90D8-CA0190676C19}" type="slidenum">
              <a:rPr lang="en-ZA" smtClean="0"/>
              <a:t>‹#›</a:t>
            </a:fld>
            <a:endParaRPr lang="en-ZA"/>
          </a:p>
        </p:txBody>
      </p:sp>
    </p:spTree>
    <p:extLst>
      <p:ext uri="{BB962C8B-B14F-4D97-AF65-F5344CB8AC3E}">
        <p14:creationId xmlns:p14="http://schemas.microsoft.com/office/powerpoint/2010/main" val="4118565122"/>
      </p:ext>
    </p:extLst>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9" name="Title 1"/>
          <p:cNvSpPr>
            <a:spLocks noGrp="1"/>
          </p:cNvSpPr>
          <p:nvPr>
            <p:ph type="title"/>
          </p:nvPr>
        </p:nvSpPr>
        <p:spPr>
          <a:xfrm>
            <a:off x="1154954" y="973668"/>
            <a:ext cx="8761413" cy="706964"/>
          </a:xfrm>
        </p:spPr>
        <p:txBody>
          <a:bodyPr/>
          <a:lstStyle>
            <a:lvl1pPr>
              <a:defRPr/>
            </a:lvl1p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848CA53-B651-4493-A8BB-491B4B0D2ACA}" type="datetimeFigureOut">
              <a:rPr lang="en-ZA" smtClean="0"/>
              <a:t>2018/01/08</a:t>
            </a:fld>
            <a:endParaRPr lang="en-ZA"/>
          </a:p>
        </p:txBody>
      </p:sp>
      <p:sp>
        <p:nvSpPr>
          <p:cNvPr id="4" name="Footer Placeholder 3"/>
          <p:cNvSpPr>
            <a:spLocks noGrp="1"/>
          </p:cNvSpPr>
          <p:nvPr>
            <p:ph type="ftr" sz="quarter" idx="11"/>
          </p:nvPr>
        </p:nvSpPr>
        <p:spPr/>
        <p:txBody>
          <a:bodyPr/>
          <a:lstStyle/>
          <a:p>
            <a:endParaRPr lang="en-ZA"/>
          </a:p>
        </p:txBody>
      </p:sp>
      <p:sp>
        <p:nvSpPr>
          <p:cNvPr id="5" name="Slide Number Placeholder 4"/>
          <p:cNvSpPr>
            <a:spLocks noGrp="1"/>
          </p:cNvSpPr>
          <p:nvPr>
            <p:ph type="sldNum" sz="quarter" idx="12"/>
          </p:nvPr>
        </p:nvSpPr>
        <p:spPr/>
        <p:txBody>
          <a:bodyPr/>
          <a:lstStyle/>
          <a:p>
            <a:fld id="{C9D9A8E8-6457-4290-90D8-CA0190676C19}" type="slidenum">
              <a:rPr lang="en-ZA" smtClean="0"/>
              <a:t>‹#›</a:t>
            </a:fld>
            <a:endParaRPr lang="en-ZA"/>
          </a:p>
        </p:txBody>
      </p:sp>
    </p:spTree>
    <p:extLst>
      <p:ext uri="{BB962C8B-B14F-4D97-AF65-F5344CB8AC3E}">
        <p14:creationId xmlns:p14="http://schemas.microsoft.com/office/powerpoint/2010/main" val="38595362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848CA53-B651-4493-A8BB-491B4B0D2ACA}" type="datetimeFigureOut">
              <a:rPr lang="en-ZA" smtClean="0"/>
              <a:t>2018/01/08</a:t>
            </a:fld>
            <a:endParaRPr lang="en-ZA"/>
          </a:p>
        </p:txBody>
      </p:sp>
      <p:sp>
        <p:nvSpPr>
          <p:cNvPr id="3" name="Footer Placeholder 2"/>
          <p:cNvSpPr>
            <a:spLocks noGrp="1"/>
          </p:cNvSpPr>
          <p:nvPr>
            <p:ph type="ftr" sz="quarter" idx="11"/>
          </p:nvPr>
        </p:nvSpPr>
        <p:spPr/>
        <p:txBody>
          <a:bodyPr/>
          <a:lstStyle/>
          <a:p>
            <a:endParaRPr lang="en-ZA"/>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C9D9A8E8-6457-4290-90D8-CA0190676C19}" type="slidenum">
              <a:rPr lang="en-ZA" smtClean="0"/>
              <a:t>‹#›</a:t>
            </a:fld>
            <a:endParaRPr lang="en-ZA"/>
          </a:p>
        </p:txBody>
      </p:sp>
    </p:spTree>
    <p:extLst>
      <p:ext uri="{BB962C8B-B14F-4D97-AF65-F5344CB8AC3E}">
        <p14:creationId xmlns:p14="http://schemas.microsoft.com/office/powerpoint/2010/main" val="36478319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295400"/>
            <a:ext cx="2793158" cy="16002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5781146" y="1447800"/>
            <a:ext cx="5190066" cy="4572000"/>
          </a:xfrm>
        </p:spPr>
        <p:txBody>
          <a:bodyPr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bwMode="gray">
          <a:xfrm>
            <a:off x="1154954" y="3129280"/>
            <a:ext cx="2793158" cy="2895599"/>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8848CA53-B651-4493-A8BB-491B4B0D2ACA}" type="datetimeFigureOut">
              <a:rPr lang="en-ZA" smtClean="0"/>
              <a:t>2018/01/08</a:t>
            </a:fld>
            <a:endParaRPr lang="en-ZA"/>
          </a:p>
        </p:txBody>
      </p:sp>
      <p:sp>
        <p:nvSpPr>
          <p:cNvPr id="6" name="Footer Placeholder 5"/>
          <p:cNvSpPr>
            <a:spLocks noGrp="1"/>
          </p:cNvSpPr>
          <p:nvPr>
            <p:ph type="ftr" sz="quarter" idx="11"/>
          </p:nvPr>
        </p:nvSpPr>
        <p:spPr/>
        <p:txBody>
          <a:bodyPr/>
          <a:lstStyle/>
          <a:p>
            <a:endParaRPr lang="en-ZA"/>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C9D9A8E8-6457-4290-90D8-CA0190676C19}" type="slidenum">
              <a:rPr lang="en-ZA" smtClean="0"/>
              <a:t>‹#›</a:t>
            </a:fld>
            <a:endParaRPr lang="en-ZA"/>
          </a:p>
        </p:txBody>
      </p:sp>
    </p:spTree>
    <p:extLst>
      <p:ext uri="{BB962C8B-B14F-4D97-AF65-F5344CB8AC3E}">
        <p14:creationId xmlns:p14="http://schemas.microsoft.com/office/powerpoint/2010/main" val="1441126764"/>
      </p:ext>
    </p:extLst>
  </p:cSld>
  <p:clrMapOvr>
    <a:masterClrMapping/>
  </p:clrMapOvr>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693333"/>
            <a:ext cx="3865134" cy="1735667"/>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marL="0" lvl="0" indent="0" algn="ctr">
              <a:buNone/>
            </a:pPr>
            <a:r>
              <a:rPr lang="en-US"/>
              <a:t>Click icon to add picture</a:t>
            </a:r>
            <a:endParaRPr lang="en-US" dirty="0"/>
          </a:p>
        </p:txBody>
      </p:sp>
      <p:sp>
        <p:nvSpPr>
          <p:cNvPr id="4" name="Text Placeholder 3"/>
          <p:cNvSpPr>
            <a:spLocks noGrp="1"/>
          </p:cNvSpPr>
          <p:nvPr>
            <p:ph type="body" sz="half" idx="2"/>
          </p:nvPr>
        </p:nvSpPr>
        <p:spPr bwMode="gray">
          <a:xfrm>
            <a:off x="1154954" y="3657600"/>
            <a:ext cx="3859212" cy="13716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8848CA53-B651-4493-A8BB-491B4B0D2ACA}" type="datetimeFigureOut">
              <a:rPr lang="en-ZA" smtClean="0"/>
              <a:t>2018/01/08</a:t>
            </a:fld>
            <a:endParaRPr lang="en-ZA"/>
          </a:p>
        </p:txBody>
      </p:sp>
      <p:sp>
        <p:nvSpPr>
          <p:cNvPr id="6" name="Footer Placeholder 5"/>
          <p:cNvSpPr>
            <a:spLocks noGrp="1"/>
          </p:cNvSpPr>
          <p:nvPr>
            <p:ph type="ftr" sz="quarter" idx="11"/>
          </p:nvPr>
        </p:nvSpPr>
        <p:spPr/>
        <p:txBody>
          <a:bodyPr/>
          <a:lstStyle/>
          <a:p>
            <a:endParaRPr lang="en-ZA"/>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C9D9A8E8-6457-4290-90D8-CA0190676C19}" type="slidenum">
              <a:rPr lang="en-ZA" smtClean="0"/>
              <a:t>‹#›</a:t>
            </a:fld>
            <a:endParaRPr lang="en-ZA"/>
          </a:p>
        </p:txBody>
      </p:sp>
    </p:spTree>
    <p:extLst>
      <p:ext uri="{BB962C8B-B14F-4D97-AF65-F5344CB8AC3E}">
        <p14:creationId xmlns:p14="http://schemas.microsoft.com/office/powerpoint/2010/main" val="36748410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7" name="Rectangle 6"/>
            <p:cNvSpPr/>
            <p:nvPr/>
          </p:nvSpPr>
          <p:spPr>
            <a:xfrm>
              <a:off x="0" y="0"/>
              <a:ext cx="12192000" cy="6858000"/>
            </a:xfrm>
            <a:prstGeom prst="rect">
              <a:avLst/>
            </a:prstGeom>
            <a:blipFill>
              <a:blip r:embed="rId19">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4" y="973668"/>
            <a:ext cx="8761413" cy="706964"/>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653104" y="6391838"/>
            <a:ext cx="990599" cy="304799"/>
          </a:xfrm>
          <a:prstGeom prst="rect">
            <a:avLst/>
          </a:prstGeom>
        </p:spPr>
        <p:txBody>
          <a:bodyPr vert="horz" lIns="91440" tIns="45720" rIns="91440" bIns="45720" rtlCol="0" anchor="ctr"/>
          <a:lstStyle>
            <a:lvl1pPr algn="r">
              <a:defRPr sz="1000" b="1" i="0">
                <a:solidFill>
                  <a:schemeClr val="accent1"/>
                </a:solidFill>
              </a:defRPr>
            </a:lvl1pPr>
          </a:lstStyle>
          <a:p>
            <a:fld id="{8848CA53-B651-4493-A8BB-491B4B0D2ACA}" type="datetimeFigureOut">
              <a:rPr lang="en-ZA" smtClean="0"/>
              <a:t>2018/01/08</a:t>
            </a:fld>
            <a:endParaRPr lang="en-ZA"/>
          </a:p>
        </p:txBody>
      </p:sp>
      <p:sp>
        <p:nvSpPr>
          <p:cNvPr id="5" name="Footer Placeholder 4"/>
          <p:cNvSpPr>
            <a:spLocks noGrp="1"/>
          </p:cNvSpPr>
          <p:nvPr>
            <p:ph type="ftr" sz="quarter" idx="3"/>
          </p:nvPr>
        </p:nvSpPr>
        <p:spPr>
          <a:xfrm>
            <a:off x="561110" y="6391838"/>
            <a:ext cx="3859795" cy="304801"/>
          </a:xfrm>
          <a:prstGeom prst="rect">
            <a:avLst/>
          </a:prstGeom>
        </p:spPr>
        <p:txBody>
          <a:bodyPr vert="horz" lIns="91440" tIns="45720" rIns="91440" bIns="45720" rtlCol="0" anchor="ctr"/>
          <a:lstStyle>
            <a:lvl1pPr algn="l">
              <a:defRPr sz="1000" b="1" i="0">
                <a:solidFill>
                  <a:schemeClr val="accent1"/>
                </a:solidFill>
              </a:defRPr>
            </a:lvl1pPr>
          </a:lstStyle>
          <a:p>
            <a:endParaRPr lang="en-ZA"/>
          </a:p>
        </p:txBody>
      </p:sp>
      <p:sp>
        <p:nvSpPr>
          <p:cNvPr id="21" name="Rectangle 2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C9D9A8E8-6457-4290-90D8-CA0190676C19}" type="slidenum">
              <a:rPr lang="en-ZA" smtClean="0"/>
              <a:t>‹#›</a:t>
            </a:fld>
            <a:endParaRPr lang="en-ZA"/>
          </a:p>
        </p:txBody>
      </p:sp>
    </p:spTree>
    <p:extLst>
      <p:ext uri="{BB962C8B-B14F-4D97-AF65-F5344CB8AC3E}">
        <p14:creationId xmlns:p14="http://schemas.microsoft.com/office/powerpoint/2010/main" val="629485832"/>
      </p:ext>
    </p:extLst>
  </p:cSld>
  <p:clrMap bg1="lt1" tx1="dk1" bg2="lt2" tx2="dk2" accent1="accent1" accent2="accent2" accent3="accent3" accent4="accent4" accent5="accent5" accent6="accent6" hlink="hlink" folHlink="folHlink"/>
  <p:sldLayoutIdLst>
    <p:sldLayoutId id="2147483715" r:id="rId1"/>
    <p:sldLayoutId id="2147483716" r:id="rId2"/>
    <p:sldLayoutId id="2147483717" r:id="rId3"/>
    <p:sldLayoutId id="2147483718" r:id="rId4"/>
    <p:sldLayoutId id="2147483719" r:id="rId5"/>
    <p:sldLayoutId id="2147483720" r:id="rId6"/>
    <p:sldLayoutId id="2147483721" r:id="rId7"/>
    <p:sldLayoutId id="2147483722" r:id="rId8"/>
    <p:sldLayoutId id="2147483723" r:id="rId9"/>
    <p:sldLayoutId id="2147483724" r:id="rId10"/>
    <p:sldLayoutId id="2147483725" r:id="rId11"/>
    <p:sldLayoutId id="2147483726" r:id="rId12"/>
    <p:sldLayoutId id="2147483727" r:id="rId13"/>
    <p:sldLayoutId id="2147483728" r:id="rId14"/>
    <p:sldLayoutId id="2147483729" r:id="rId15"/>
    <p:sldLayoutId id="2147483730" r:id="rId16"/>
    <p:sldLayoutId id="2147483731" r:id="rId17"/>
  </p:sldLayoutIdLst>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mailto:lsc.secretary.uct@gmail.com" TargetMode="External"/><Relationship Id="rId2" Type="http://schemas.openxmlformats.org/officeDocument/2006/relationships/hyperlink" Target="http://www.law.uct.ac.za/student-advisors-undergraduates-2018" TargetMode="External"/><Relationship Id="rId1" Type="http://schemas.openxmlformats.org/officeDocument/2006/relationships/slideLayout" Target="../slideLayouts/slideLayout2.xml"/><Relationship Id="rId6" Type="http://schemas.openxmlformats.org/officeDocument/2006/relationships/hyperlink" Target="http://www.icts.uct.ac.za/student-computing" TargetMode="External"/><Relationship Id="rId5" Type="http://schemas.openxmlformats.org/officeDocument/2006/relationships/hyperlink" Target="http://www.law.lib.uct.ac.za/" TargetMode="External"/><Relationship Id="rId4" Type="http://schemas.openxmlformats.org/officeDocument/2006/relationships/hyperlink" Target="mailto:law-studies@uct.ac.za" TargetMode="Externa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C47125-BF74-4B52-8996-26C394A46274}"/>
              </a:ext>
            </a:extLst>
          </p:cNvPr>
          <p:cNvSpPr>
            <a:spLocks noGrp="1"/>
          </p:cNvSpPr>
          <p:nvPr>
            <p:ph type="ctrTitle"/>
          </p:nvPr>
        </p:nvSpPr>
        <p:spPr/>
        <p:txBody>
          <a:bodyPr>
            <a:normAutofit fontScale="90000"/>
          </a:bodyPr>
          <a:lstStyle/>
          <a:p>
            <a:br>
              <a:rPr lang="en-ZA" b="1" dirty="0"/>
            </a:br>
            <a:br>
              <a:rPr lang="en-ZA" b="1" dirty="0"/>
            </a:br>
            <a:br>
              <a:rPr lang="en-ZA" b="1" dirty="0"/>
            </a:br>
            <a:br>
              <a:rPr lang="en-ZA" b="1" dirty="0"/>
            </a:br>
            <a:r>
              <a:rPr lang="en-ZA" b="1" dirty="0"/>
              <a:t>TIPS FOR SUCCESS AS A LAW STUDENT AT U.C.T. </a:t>
            </a:r>
            <a:br>
              <a:rPr lang="en-ZA" dirty="0"/>
            </a:br>
            <a:endParaRPr lang="en-ZA" dirty="0"/>
          </a:p>
        </p:txBody>
      </p:sp>
      <p:sp>
        <p:nvSpPr>
          <p:cNvPr id="3" name="Subtitle 2">
            <a:extLst>
              <a:ext uri="{FF2B5EF4-FFF2-40B4-BE49-F238E27FC236}">
                <a16:creationId xmlns:a16="http://schemas.microsoft.com/office/drawing/2014/main" id="{8748FEF3-AEB7-41A3-948D-E4EA93CA5774}"/>
              </a:ext>
            </a:extLst>
          </p:cNvPr>
          <p:cNvSpPr>
            <a:spLocks noGrp="1"/>
          </p:cNvSpPr>
          <p:nvPr>
            <p:ph type="subTitle" idx="1"/>
          </p:nvPr>
        </p:nvSpPr>
        <p:spPr/>
        <p:txBody>
          <a:bodyPr/>
          <a:lstStyle/>
          <a:p>
            <a:r>
              <a:rPr lang="en-ZA" dirty="0"/>
              <a:t>Dean Penelope Andrews</a:t>
            </a:r>
          </a:p>
          <a:p>
            <a:r>
              <a:rPr lang="en-ZA" dirty="0"/>
              <a:t>January 2018</a:t>
            </a:r>
          </a:p>
        </p:txBody>
      </p:sp>
    </p:spTree>
    <p:extLst>
      <p:ext uri="{BB962C8B-B14F-4D97-AF65-F5344CB8AC3E}">
        <p14:creationId xmlns:p14="http://schemas.microsoft.com/office/powerpoint/2010/main" val="386538092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0A1B40-A509-4288-9CB6-C68184F0673A}"/>
              </a:ext>
            </a:extLst>
          </p:cNvPr>
          <p:cNvSpPr>
            <a:spLocks noGrp="1"/>
          </p:cNvSpPr>
          <p:nvPr>
            <p:ph type="title"/>
          </p:nvPr>
        </p:nvSpPr>
        <p:spPr/>
        <p:txBody>
          <a:bodyPr/>
          <a:lstStyle/>
          <a:p>
            <a:r>
              <a:rPr lang="en-ZA" dirty="0"/>
              <a:t>5. BALANCE IN YOUR LIFE</a:t>
            </a:r>
          </a:p>
        </p:txBody>
      </p:sp>
      <p:sp>
        <p:nvSpPr>
          <p:cNvPr id="4" name="Content Placeholder 3">
            <a:extLst>
              <a:ext uri="{FF2B5EF4-FFF2-40B4-BE49-F238E27FC236}">
                <a16:creationId xmlns:a16="http://schemas.microsoft.com/office/drawing/2014/main" id="{4C441C96-5576-4CE3-988D-F52BEFD279EB}"/>
              </a:ext>
            </a:extLst>
          </p:cNvPr>
          <p:cNvSpPr>
            <a:spLocks noGrp="1"/>
          </p:cNvSpPr>
          <p:nvPr>
            <p:ph sz="half" idx="2"/>
          </p:nvPr>
        </p:nvSpPr>
        <p:spPr/>
        <p:txBody>
          <a:bodyPr>
            <a:normAutofit lnSpcReduction="10000"/>
          </a:bodyPr>
          <a:lstStyle/>
          <a:p>
            <a:r>
              <a:rPr lang="en-US" sz="2400" i="1" dirty="0"/>
              <a:t>It is essential that you find ways to balance the demands of your coursework with other activities and interests, and to remember when things are particularly challenging that there is help and advice available to help you get over the obstacles. </a:t>
            </a:r>
            <a:endParaRPr lang="en-ZA" sz="2400" dirty="0"/>
          </a:p>
          <a:p>
            <a:endParaRPr lang="en-ZA" dirty="0"/>
          </a:p>
        </p:txBody>
      </p:sp>
      <p:pic>
        <p:nvPicPr>
          <p:cNvPr id="10" name="Content Placeholder 9">
            <a:extLst>
              <a:ext uri="{FF2B5EF4-FFF2-40B4-BE49-F238E27FC236}">
                <a16:creationId xmlns:a16="http://schemas.microsoft.com/office/drawing/2014/main" id="{9A0F3985-03D0-4B88-9537-22F04C516099}"/>
              </a:ext>
            </a:extLst>
          </p:cNvPr>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1901031" y="2801937"/>
            <a:ext cx="3333750" cy="3019425"/>
          </a:xfrm>
        </p:spPr>
      </p:pic>
    </p:spTree>
    <p:extLst>
      <p:ext uri="{BB962C8B-B14F-4D97-AF65-F5344CB8AC3E}">
        <p14:creationId xmlns:p14="http://schemas.microsoft.com/office/powerpoint/2010/main" val="373975342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4E785A-9D98-4F8B-947A-9289676B9AC8}"/>
              </a:ext>
            </a:extLst>
          </p:cNvPr>
          <p:cNvSpPr>
            <a:spLocks noGrp="1"/>
          </p:cNvSpPr>
          <p:nvPr>
            <p:ph type="title"/>
          </p:nvPr>
        </p:nvSpPr>
        <p:spPr/>
        <p:txBody>
          <a:bodyPr/>
          <a:lstStyle/>
          <a:p>
            <a:r>
              <a:rPr lang="en-ZA" dirty="0"/>
              <a:t>5. BALANCE IN YOUR LIFE</a:t>
            </a:r>
          </a:p>
        </p:txBody>
      </p:sp>
      <p:sp>
        <p:nvSpPr>
          <p:cNvPr id="3" name="Content Placeholder 2">
            <a:extLst>
              <a:ext uri="{FF2B5EF4-FFF2-40B4-BE49-F238E27FC236}">
                <a16:creationId xmlns:a16="http://schemas.microsoft.com/office/drawing/2014/main" id="{95D4D159-2BE0-4DE0-8A9B-1D63D486AA7D}"/>
              </a:ext>
            </a:extLst>
          </p:cNvPr>
          <p:cNvSpPr>
            <a:spLocks noGrp="1"/>
          </p:cNvSpPr>
          <p:nvPr>
            <p:ph idx="1"/>
          </p:nvPr>
        </p:nvSpPr>
        <p:spPr/>
        <p:txBody>
          <a:bodyPr>
            <a:normAutofit lnSpcReduction="10000"/>
          </a:bodyPr>
          <a:lstStyle/>
          <a:p>
            <a:pPr lvl="1"/>
            <a:r>
              <a:rPr lang="en-ZA" dirty="0"/>
              <a:t>You need to set aside time for friends, family life and play – it is really important to ensure you have a balance in your life (join a UCT sports club, or other extra-mural activity – there is lots on offer).</a:t>
            </a:r>
          </a:p>
          <a:p>
            <a:pPr lvl="1"/>
            <a:r>
              <a:rPr lang="en-ZA" dirty="0"/>
              <a:t>Find humour in situations – it can often help!</a:t>
            </a:r>
          </a:p>
          <a:p>
            <a:pPr lvl="1"/>
            <a:r>
              <a:rPr lang="en-ZA" dirty="0"/>
              <a:t>Be kind to yourself and others when you are uncertain – don’t get down on yourself, especially if you know you are doing your best.</a:t>
            </a:r>
          </a:p>
          <a:p>
            <a:pPr lvl="1"/>
            <a:r>
              <a:rPr lang="en-ZA" dirty="0"/>
              <a:t>Remember failure provides another opportunity to succeed again – you have to be willing to motivate yourself when things aren’t as you would like them to be.</a:t>
            </a:r>
          </a:p>
          <a:p>
            <a:pPr marL="0" indent="0">
              <a:buNone/>
            </a:pPr>
            <a:r>
              <a:rPr lang="en-ZA" sz="2000" b="1" dirty="0"/>
              <a:t>If you only see the obstacles, you’ll lose sight of the goal – keep your eye on the big picture, while attending to and taking care of the detail</a:t>
            </a:r>
          </a:p>
        </p:txBody>
      </p:sp>
    </p:spTree>
    <p:extLst>
      <p:ext uri="{BB962C8B-B14F-4D97-AF65-F5344CB8AC3E}">
        <p14:creationId xmlns:p14="http://schemas.microsoft.com/office/powerpoint/2010/main" val="11145692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D96CDF-925A-4994-AE8E-4F161C575669}"/>
              </a:ext>
            </a:extLst>
          </p:cNvPr>
          <p:cNvSpPr>
            <a:spLocks noGrp="1"/>
          </p:cNvSpPr>
          <p:nvPr>
            <p:ph type="title"/>
          </p:nvPr>
        </p:nvSpPr>
        <p:spPr/>
        <p:txBody>
          <a:bodyPr/>
          <a:lstStyle/>
          <a:p>
            <a:r>
              <a:rPr lang="en-ZA" dirty="0"/>
              <a:t>1. </a:t>
            </a:r>
            <a:r>
              <a:rPr lang="en-ZA"/>
              <a:t>CLASS PREPARATION</a:t>
            </a:r>
          </a:p>
        </p:txBody>
      </p:sp>
      <p:pic>
        <p:nvPicPr>
          <p:cNvPr id="6" name="Content Placeholder 5">
            <a:extLst>
              <a:ext uri="{FF2B5EF4-FFF2-40B4-BE49-F238E27FC236}">
                <a16:creationId xmlns:a16="http://schemas.microsoft.com/office/drawing/2014/main" id="{9490AA12-9B86-4076-B215-B3BF44523BBC}"/>
              </a:ext>
            </a:extLst>
          </p:cNvPr>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1859756" y="2603500"/>
            <a:ext cx="3416300" cy="3416300"/>
          </a:xfrm>
        </p:spPr>
      </p:pic>
      <p:sp>
        <p:nvSpPr>
          <p:cNvPr id="4" name="Content Placeholder 3">
            <a:extLst>
              <a:ext uri="{FF2B5EF4-FFF2-40B4-BE49-F238E27FC236}">
                <a16:creationId xmlns:a16="http://schemas.microsoft.com/office/drawing/2014/main" id="{713232BB-CA69-46F5-8A1D-A2E853493277}"/>
              </a:ext>
            </a:extLst>
          </p:cNvPr>
          <p:cNvSpPr>
            <a:spLocks noGrp="1"/>
          </p:cNvSpPr>
          <p:nvPr>
            <p:ph sz="half" idx="2"/>
          </p:nvPr>
        </p:nvSpPr>
        <p:spPr/>
        <p:txBody>
          <a:bodyPr/>
          <a:lstStyle/>
          <a:p>
            <a:r>
              <a:rPr lang="en-US" sz="2400" dirty="0"/>
              <a:t>Many students arrive at university and find themselves in unfamiliar surroundings that can feel overwhelming and sometimes intimidating.   Below are a few tips on how to approach your Law School studies at UCT.</a:t>
            </a:r>
            <a:endParaRPr lang="en-ZA" sz="2400" dirty="0"/>
          </a:p>
          <a:p>
            <a:endParaRPr lang="en-ZA" dirty="0"/>
          </a:p>
        </p:txBody>
      </p:sp>
    </p:spTree>
    <p:extLst>
      <p:ext uri="{BB962C8B-B14F-4D97-AF65-F5344CB8AC3E}">
        <p14:creationId xmlns:p14="http://schemas.microsoft.com/office/powerpoint/2010/main" val="38009121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8372DC-C584-47BE-9D11-16F9490F02FA}"/>
              </a:ext>
            </a:extLst>
          </p:cNvPr>
          <p:cNvSpPr>
            <a:spLocks noGrp="1"/>
          </p:cNvSpPr>
          <p:nvPr>
            <p:ph type="title"/>
          </p:nvPr>
        </p:nvSpPr>
        <p:spPr/>
        <p:txBody>
          <a:bodyPr/>
          <a:lstStyle/>
          <a:p>
            <a:r>
              <a:rPr lang="en-ZA" dirty="0"/>
              <a:t>1.	CLASS PREPARATION</a:t>
            </a:r>
          </a:p>
        </p:txBody>
      </p:sp>
      <p:sp>
        <p:nvSpPr>
          <p:cNvPr id="3" name="Content Placeholder 2">
            <a:extLst>
              <a:ext uri="{FF2B5EF4-FFF2-40B4-BE49-F238E27FC236}">
                <a16:creationId xmlns:a16="http://schemas.microsoft.com/office/drawing/2014/main" id="{C92C0739-3AF5-4CB2-847E-4FDAF98EF540}"/>
              </a:ext>
            </a:extLst>
          </p:cNvPr>
          <p:cNvSpPr>
            <a:spLocks noGrp="1"/>
          </p:cNvSpPr>
          <p:nvPr>
            <p:ph idx="1"/>
          </p:nvPr>
        </p:nvSpPr>
        <p:spPr/>
        <p:txBody>
          <a:bodyPr/>
          <a:lstStyle/>
          <a:p>
            <a:r>
              <a:rPr lang="en-US" i="1" dirty="0"/>
              <a:t>Preparing for your classes is the best thing you can do.  It is a good habit to develop which will stand you in good stead throughout your years of study:</a:t>
            </a:r>
            <a:endParaRPr lang="en-ZA" dirty="0"/>
          </a:p>
          <a:p>
            <a:pPr lvl="1"/>
            <a:r>
              <a:rPr lang="en-US" dirty="0"/>
              <a:t>Do the readings</a:t>
            </a:r>
            <a:endParaRPr lang="en-ZA" dirty="0"/>
          </a:p>
          <a:p>
            <a:pPr lvl="1"/>
            <a:r>
              <a:rPr lang="en-US" dirty="0"/>
              <a:t>Make </a:t>
            </a:r>
            <a:r>
              <a:rPr lang="en-US"/>
              <a:t>case summaries</a:t>
            </a:r>
            <a:endParaRPr lang="en-ZA" dirty="0"/>
          </a:p>
          <a:p>
            <a:pPr lvl="1"/>
            <a:r>
              <a:rPr lang="en-US" dirty="0"/>
              <a:t>Review before each class</a:t>
            </a:r>
            <a:endParaRPr lang="en-ZA" dirty="0"/>
          </a:p>
          <a:p>
            <a:pPr lvl="1"/>
            <a:r>
              <a:rPr lang="en-US" dirty="0"/>
              <a:t>Prepare an outline for each class</a:t>
            </a:r>
            <a:endParaRPr lang="en-ZA" dirty="0"/>
          </a:p>
          <a:p>
            <a:r>
              <a:rPr lang="en-ZA" dirty="0"/>
              <a:t>Go to class!</a:t>
            </a:r>
          </a:p>
        </p:txBody>
      </p:sp>
    </p:spTree>
    <p:extLst>
      <p:ext uri="{BB962C8B-B14F-4D97-AF65-F5344CB8AC3E}">
        <p14:creationId xmlns:p14="http://schemas.microsoft.com/office/powerpoint/2010/main" val="12971302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F7D8AF4-7EBA-4AC1-814A-01EE84679F70}"/>
              </a:ext>
            </a:extLst>
          </p:cNvPr>
          <p:cNvSpPr>
            <a:spLocks noGrp="1"/>
          </p:cNvSpPr>
          <p:nvPr>
            <p:ph idx="1"/>
          </p:nvPr>
        </p:nvSpPr>
        <p:spPr/>
        <p:txBody>
          <a:bodyPr/>
          <a:lstStyle/>
          <a:p>
            <a:r>
              <a:rPr lang="en-US" sz="2800" i="1" dirty="0"/>
              <a:t>Once you are in class, it doesn’t help to simply sit – you have to put in more effort than that:</a:t>
            </a:r>
            <a:endParaRPr lang="en-ZA" sz="2800" dirty="0"/>
          </a:p>
          <a:p>
            <a:pPr lvl="1"/>
            <a:r>
              <a:rPr lang="en-ZA" sz="2800" dirty="0"/>
              <a:t>Pay attention in class</a:t>
            </a:r>
          </a:p>
          <a:p>
            <a:pPr lvl="1"/>
            <a:r>
              <a:rPr lang="en-ZA" sz="2800" dirty="0"/>
              <a:t>Participate in class</a:t>
            </a:r>
          </a:p>
          <a:p>
            <a:pPr lvl="1"/>
            <a:r>
              <a:rPr lang="en-ZA" sz="2800" dirty="0"/>
              <a:t>Take class notes</a:t>
            </a:r>
          </a:p>
          <a:p>
            <a:endParaRPr lang="en-ZA" dirty="0"/>
          </a:p>
        </p:txBody>
      </p:sp>
      <p:sp>
        <p:nvSpPr>
          <p:cNvPr id="5" name="Title 4">
            <a:extLst>
              <a:ext uri="{FF2B5EF4-FFF2-40B4-BE49-F238E27FC236}">
                <a16:creationId xmlns:a16="http://schemas.microsoft.com/office/drawing/2014/main" id="{C72E91C0-1C9B-4252-AE2A-3CF2648E0E0D}"/>
              </a:ext>
            </a:extLst>
          </p:cNvPr>
          <p:cNvSpPr>
            <a:spLocks noGrp="1"/>
          </p:cNvSpPr>
          <p:nvPr>
            <p:ph type="title"/>
          </p:nvPr>
        </p:nvSpPr>
        <p:spPr/>
        <p:txBody>
          <a:bodyPr/>
          <a:lstStyle/>
          <a:p>
            <a:r>
              <a:rPr lang="en-ZA" dirty="0"/>
              <a:t>2.  IN CLASS</a:t>
            </a:r>
          </a:p>
        </p:txBody>
      </p:sp>
    </p:spTree>
    <p:extLst>
      <p:ext uri="{BB962C8B-B14F-4D97-AF65-F5344CB8AC3E}">
        <p14:creationId xmlns:p14="http://schemas.microsoft.com/office/powerpoint/2010/main" val="21886092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A24A03-BE78-49F3-88FE-EF70345E9915}"/>
              </a:ext>
            </a:extLst>
          </p:cNvPr>
          <p:cNvSpPr>
            <a:spLocks noGrp="1"/>
          </p:cNvSpPr>
          <p:nvPr>
            <p:ph type="title"/>
          </p:nvPr>
        </p:nvSpPr>
        <p:spPr/>
        <p:txBody>
          <a:bodyPr/>
          <a:lstStyle/>
          <a:p>
            <a:r>
              <a:rPr lang="en-ZA" dirty="0"/>
              <a:t>3.	OUTSIDE CLASS</a:t>
            </a:r>
          </a:p>
        </p:txBody>
      </p:sp>
      <p:sp>
        <p:nvSpPr>
          <p:cNvPr id="3" name="Content Placeholder 2">
            <a:extLst>
              <a:ext uri="{FF2B5EF4-FFF2-40B4-BE49-F238E27FC236}">
                <a16:creationId xmlns:a16="http://schemas.microsoft.com/office/drawing/2014/main" id="{EA48A66C-F6D8-4578-A843-01AF207A1CBA}"/>
              </a:ext>
            </a:extLst>
          </p:cNvPr>
          <p:cNvSpPr>
            <a:spLocks noGrp="1"/>
          </p:cNvSpPr>
          <p:nvPr>
            <p:ph idx="1"/>
          </p:nvPr>
        </p:nvSpPr>
        <p:spPr/>
        <p:txBody>
          <a:bodyPr/>
          <a:lstStyle/>
          <a:p>
            <a:r>
              <a:rPr lang="en-US" i="1" dirty="0"/>
              <a:t>Besides preparing for your lectures and actively participating in class, there are a number of other important things you should do:</a:t>
            </a:r>
            <a:endParaRPr lang="en-ZA" dirty="0"/>
          </a:p>
          <a:p>
            <a:pPr lvl="1"/>
            <a:r>
              <a:rPr lang="en-ZA" dirty="0"/>
              <a:t>Attend your tutorials – these form an important part of teaching time, and aren’t optional</a:t>
            </a:r>
          </a:p>
          <a:p>
            <a:pPr lvl="1"/>
            <a:r>
              <a:rPr lang="en-ZA" dirty="0"/>
              <a:t>Attend review sessions – use these opportunities whenever they are on offer</a:t>
            </a:r>
          </a:p>
          <a:p>
            <a:pPr lvl="1"/>
            <a:r>
              <a:rPr lang="en-ZA" dirty="0"/>
              <a:t>Take advantage of feedback from your lecturers – this feedback provides valuable insight into your strengths and weaknesses</a:t>
            </a:r>
          </a:p>
          <a:p>
            <a:pPr lvl="1"/>
            <a:r>
              <a:rPr lang="en-ZA" dirty="0"/>
              <a:t>Visit lecturers during office hours with specific questions – make time to follow up with your lecturers, and prepare your questions so that you can make the most of your lecturers’ available time.</a:t>
            </a:r>
          </a:p>
          <a:p>
            <a:endParaRPr lang="en-ZA" dirty="0"/>
          </a:p>
        </p:txBody>
      </p:sp>
    </p:spTree>
    <p:extLst>
      <p:ext uri="{BB962C8B-B14F-4D97-AF65-F5344CB8AC3E}">
        <p14:creationId xmlns:p14="http://schemas.microsoft.com/office/powerpoint/2010/main" val="11296252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E024F7-5F14-4828-AAE9-222DB90E7CBC}"/>
              </a:ext>
            </a:extLst>
          </p:cNvPr>
          <p:cNvSpPr>
            <a:spLocks noGrp="1"/>
          </p:cNvSpPr>
          <p:nvPr>
            <p:ph type="title"/>
          </p:nvPr>
        </p:nvSpPr>
        <p:spPr/>
        <p:txBody>
          <a:bodyPr/>
          <a:lstStyle/>
          <a:p>
            <a:r>
              <a:rPr lang="en-ZA" dirty="0"/>
              <a:t>4. MINIMISE STRESS AND ANXIETY</a:t>
            </a:r>
          </a:p>
        </p:txBody>
      </p:sp>
      <p:sp>
        <p:nvSpPr>
          <p:cNvPr id="3" name="Content Placeholder 2">
            <a:extLst>
              <a:ext uri="{FF2B5EF4-FFF2-40B4-BE49-F238E27FC236}">
                <a16:creationId xmlns:a16="http://schemas.microsoft.com/office/drawing/2014/main" id="{3AD9FE4C-BBFE-4EBC-B6E7-1062FB6A6C87}"/>
              </a:ext>
            </a:extLst>
          </p:cNvPr>
          <p:cNvSpPr>
            <a:spLocks noGrp="1"/>
          </p:cNvSpPr>
          <p:nvPr>
            <p:ph sz="half" idx="1"/>
          </p:nvPr>
        </p:nvSpPr>
        <p:spPr/>
        <p:txBody>
          <a:bodyPr>
            <a:normAutofit/>
          </a:bodyPr>
          <a:lstStyle/>
          <a:p>
            <a:r>
              <a:rPr lang="en-US" sz="2000" i="1" dirty="0"/>
              <a:t>Studying Law at university can be immensely stressful.  The work can be difficult, the course load tough and demanding, and you will also be dealing with life and other difficulties from time-to-time.  It is very important that you put systems in place to minimize the inevitable stresses that arise during your student years</a:t>
            </a:r>
            <a:endParaRPr lang="en-ZA" sz="2000" dirty="0"/>
          </a:p>
        </p:txBody>
      </p:sp>
      <p:pic>
        <p:nvPicPr>
          <p:cNvPr id="6" name="Content Placeholder 5">
            <a:extLst>
              <a:ext uri="{FF2B5EF4-FFF2-40B4-BE49-F238E27FC236}">
                <a16:creationId xmlns:a16="http://schemas.microsoft.com/office/drawing/2014/main" id="{5AFA3D58-0E29-49EF-AECA-DD63C60D6913}"/>
              </a:ext>
            </a:extLst>
          </p:cNvPr>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6962863" y="2889759"/>
            <a:ext cx="2883766" cy="2848311"/>
          </a:xfrm>
        </p:spPr>
      </p:pic>
    </p:spTree>
    <p:extLst>
      <p:ext uri="{BB962C8B-B14F-4D97-AF65-F5344CB8AC3E}">
        <p14:creationId xmlns:p14="http://schemas.microsoft.com/office/powerpoint/2010/main" val="33706835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984E75-9740-42B8-8C71-BE7F8F5D2529}"/>
              </a:ext>
            </a:extLst>
          </p:cNvPr>
          <p:cNvSpPr>
            <a:spLocks noGrp="1"/>
          </p:cNvSpPr>
          <p:nvPr>
            <p:ph type="title"/>
          </p:nvPr>
        </p:nvSpPr>
        <p:spPr/>
        <p:txBody>
          <a:bodyPr/>
          <a:lstStyle/>
          <a:p>
            <a:r>
              <a:rPr lang="en-ZA" dirty="0"/>
              <a:t>4.  MINIMISE STRESS AND ANXIETY</a:t>
            </a:r>
          </a:p>
        </p:txBody>
      </p:sp>
      <p:sp>
        <p:nvSpPr>
          <p:cNvPr id="3" name="Content Placeholder 2">
            <a:extLst>
              <a:ext uri="{FF2B5EF4-FFF2-40B4-BE49-F238E27FC236}">
                <a16:creationId xmlns:a16="http://schemas.microsoft.com/office/drawing/2014/main" id="{89FA0956-73A1-4A59-ACD5-DB125A19DACF}"/>
              </a:ext>
            </a:extLst>
          </p:cNvPr>
          <p:cNvSpPr>
            <a:spLocks noGrp="1"/>
          </p:cNvSpPr>
          <p:nvPr>
            <p:ph idx="1"/>
          </p:nvPr>
        </p:nvSpPr>
        <p:spPr/>
        <p:txBody>
          <a:bodyPr>
            <a:normAutofit fontScale="92500" lnSpcReduction="10000"/>
          </a:bodyPr>
          <a:lstStyle/>
          <a:p>
            <a:pPr lvl="1"/>
            <a:r>
              <a:rPr lang="en-ZA" dirty="0"/>
              <a:t>Ensure that you have a mentor assigned to you – and meet with him/her, ask questions, share your concerns, get advice.  All first-year students will be assigned a mentor.  If you are in your 2</a:t>
            </a:r>
            <a:r>
              <a:rPr lang="en-ZA" baseline="30000" dirty="0"/>
              <a:t>nd</a:t>
            </a:r>
            <a:r>
              <a:rPr lang="en-ZA" dirty="0"/>
              <a:t> or 3</a:t>
            </a:r>
            <a:r>
              <a:rPr lang="en-ZA" baseline="30000" dirty="0"/>
              <a:t>rd</a:t>
            </a:r>
            <a:r>
              <a:rPr lang="en-ZA" dirty="0"/>
              <a:t> year of study and would like a mentor, contact the Dean’s Office in this regard. </a:t>
            </a:r>
          </a:p>
          <a:p>
            <a:pPr lvl="1"/>
            <a:r>
              <a:rPr lang="en-US" dirty="0"/>
              <a:t>Create a study plan that works for you</a:t>
            </a:r>
            <a:r>
              <a:rPr lang="en-ZA" dirty="0"/>
              <a:t> - plan your work, prepare for your assignments, and do not wait until the last minute to hand in assignments.</a:t>
            </a:r>
          </a:p>
          <a:p>
            <a:pPr lvl="1"/>
            <a:r>
              <a:rPr lang="en-US" dirty="0"/>
              <a:t>Get help if you need it – find out who the different people are that you can approach for what kind of help (for example. Library, IT, Health &amp; Wellness, course selection, course content, advice on study methods, financial support and others) and become familiar with signs that indicate you that you may or do need help.</a:t>
            </a:r>
            <a:endParaRPr lang="en-ZA" dirty="0"/>
          </a:p>
          <a:p>
            <a:pPr lvl="1"/>
            <a:r>
              <a:rPr lang="en-US" dirty="0"/>
              <a:t>Don’t be shy, and don’t stay stuck feeling unsupported! Ask for help, support, advice and guidance.  If you don’t know who to ask, contact the Law Students Council, the Faculty Office, or the Dean’s office. </a:t>
            </a:r>
            <a:endParaRPr lang="en-ZA" dirty="0"/>
          </a:p>
          <a:p>
            <a:endParaRPr lang="en-ZA" dirty="0"/>
          </a:p>
        </p:txBody>
      </p:sp>
    </p:spTree>
    <p:extLst>
      <p:ext uri="{BB962C8B-B14F-4D97-AF65-F5344CB8AC3E}">
        <p14:creationId xmlns:p14="http://schemas.microsoft.com/office/powerpoint/2010/main" val="28308877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984E75-9740-42B8-8C71-BE7F8F5D2529}"/>
              </a:ext>
            </a:extLst>
          </p:cNvPr>
          <p:cNvSpPr>
            <a:spLocks noGrp="1"/>
          </p:cNvSpPr>
          <p:nvPr>
            <p:ph type="title"/>
          </p:nvPr>
        </p:nvSpPr>
        <p:spPr/>
        <p:txBody>
          <a:bodyPr/>
          <a:lstStyle/>
          <a:p>
            <a:r>
              <a:rPr lang="en-ZA" dirty="0"/>
              <a:t>4.  MINIMISE STRESS AND ANXIETY</a:t>
            </a:r>
          </a:p>
        </p:txBody>
      </p:sp>
      <p:sp>
        <p:nvSpPr>
          <p:cNvPr id="3" name="Content Placeholder 2">
            <a:extLst>
              <a:ext uri="{FF2B5EF4-FFF2-40B4-BE49-F238E27FC236}">
                <a16:creationId xmlns:a16="http://schemas.microsoft.com/office/drawing/2014/main" id="{89FA0956-73A1-4A59-ACD5-DB125A19DACF}"/>
              </a:ext>
            </a:extLst>
          </p:cNvPr>
          <p:cNvSpPr>
            <a:spLocks noGrp="1"/>
          </p:cNvSpPr>
          <p:nvPr>
            <p:ph idx="1"/>
          </p:nvPr>
        </p:nvSpPr>
        <p:spPr>
          <a:xfrm>
            <a:off x="1550504" y="2557669"/>
            <a:ext cx="10058400" cy="3700670"/>
          </a:xfrm>
        </p:spPr>
        <p:txBody>
          <a:bodyPr>
            <a:normAutofit/>
          </a:bodyPr>
          <a:lstStyle/>
          <a:p>
            <a:pPr marL="457200" lvl="1" indent="0">
              <a:buNone/>
            </a:pPr>
            <a:r>
              <a:rPr lang="en-ZA" b="1" dirty="0"/>
              <a:t>USEFUL CONTACTS at UCT LAW</a:t>
            </a:r>
          </a:p>
          <a:p>
            <a:pPr lvl="1"/>
            <a:r>
              <a:rPr lang="en-ZA" dirty="0"/>
              <a:t>Student Advisors in the Law Faculty | </a:t>
            </a:r>
            <a:r>
              <a:rPr lang="en-ZA" sz="1200" dirty="0">
                <a:hlinkClick r:id="rId2"/>
              </a:rPr>
              <a:t>http://www.law.uct.ac.za/student-advisors-undergraduates-2018</a:t>
            </a:r>
            <a:r>
              <a:rPr lang="en-ZA" sz="1200" dirty="0"/>
              <a:t> </a:t>
            </a:r>
          </a:p>
          <a:p>
            <a:pPr lvl="1"/>
            <a:r>
              <a:rPr lang="en-ZA" dirty="0"/>
              <a:t>Law Students Council | </a:t>
            </a:r>
            <a:r>
              <a:rPr lang="en-US" dirty="0">
                <a:hlinkClick r:id="rId3"/>
              </a:rPr>
              <a:t>lsc.secretary.uct@gmail.com</a:t>
            </a:r>
            <a:endParaRPr lang="en-ZA" dirty="0"/>
          </a:p>
          <a:p>
            <a:pPr lvl="1"/>
            <a:r>
              <a:rPr lang="en-ZA" dirty="0"/>
              <a:t>Law Faculty Office | </a:t>
            </a:r>
            <a:r>
              <a:rPr lang="en-ZA" dirty="0">
                <a:hlinkClick r:id="rId4"/>
              </a:rPr>
              <a:t>law-studies@uct.ac.za</a:t>
            </a:r>
            <a:r>
              <a:rPr lang="en-ZA" dirty="0"/>
              <a:t> </a:t>
            </a:r>
          </a:p>
          <a:p>
            <a:pPr lvl="1"/>
            <a:r>
              <a:rPr lang="en-ZA" dirty="0"/>
              <a:t>Law Library | </a:t>
            </a:r>
            <a:r>
              <a:rPr lang="en-ZA" dirty="0">
                <a:hlinkClick r:id="rId5"/>
              </a:rPr>
              <a:t>http://www.law.lib.uct.ac.za/</a:t>
            </a:r>
            <a:r>
              <a:rPr lang="en-ZA" dirty="0"/>
              <a:t> or call 021 650 1261</a:t>
            </a:r>
          </a:p>
          <a:p>
            <a:pPr lvl="1"/>
            <a:r>
              <a:rPr lang="en-ZA" dirty="0"/>
              <a:t>ICTS for student support | </a:t>
            </a:r>
            <a:r>
              <a:rPr lang="en-ZA" dirty="0">
                <a:hlinkClick r:id="rId6"/>
              </a:rPr>
              <a:t>http://www.icts.uct.ac.za/student-computing</a:t>
            </a:r>
            <a:r>
              <a:rPr lang="en-ZA" dirty="0"/>
              <a:t> </a:t>
            </a:r>
          </a:p>
          <a:p>
            <a:pPr lvl="1"/>
            <a:r>
              <a:rPr lang="en-ZA" dirty="0"/>
              <a:t>Campus Protection Services | </a:t>
            </a:r>
            <a:r>
              <a:rPr lang="en-ZA" i="1" dirty="0"/>
              <a:t>CPS 24-hour hotline</a:t>
            </a:r>
            <a:r>
              <a:rPr lang="en-ZA" dirty="0"/>
              <a:t> on 021 650 2222/3</a:t>
            </a:r>
          </a:p>
          <a:p>
            <a:pPr lvl="1"/>
            <a:r>
              <a:rPr lang="en-ZA" dirty="0"/>
              <a:t>Student Health &amp; Wellness</a:t>
            </a:r>
          </a:p>
          <a:p>
            <a:pPr lvl="2"/>
            <a:r>
              <a:rPr lang="en-ZA" dirty="0"/>
              <a:t>General </a:t>
            </a:r>
            <a:r>
              <a:rPr lang="en-US" dirty="0"/>
              <a:t>021 650 1020</a:t>
            </a:r>
          </a:p>
          <a:p>
            <a:pPr lvl="2"/>
            <a:r>
              <a:rPr lang="en-ZA" dirty="0"/>
              <a:t>Counselling </a:t>
            </a:r>
            <a:r>
              <a:rPr lang="en-US" dirty="0"/>
              <a:t>021 650 1017</a:t>
            </a:r>
            <a:endParaRPr lang="en-ZA" dirty="0"/>
          </a:p>
          <a:p>
            <a:pPr lvl="1"/>
            <a:endParaRPr lang="en-ZA" dirty="0"/>
          </a:p>
          <a:p>
            <a:endParaRPr lang="en-ZA" dirty="0"/>
          </a:p>
        </p:txBody>
      </p:sp>
    </p:spTree>
    <p:extLst>
      <p:ext uri="{BB962C8B-B14F-4D97-AF65-F5344CB8AC3E}">
        <p14:creationId xmlns:p14="http://schemas.microsoft.com/office/powerpoint/2010/main" val="26150399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984E75-9740-42B8-8C71-BE7F8F5D2529}"/>
              </a:ext>
            </a:extLst>
          </p:cNvPr>
          <p:cNvSpPr>
            <a:spLocks noGrp="1"/>
          </p:cNvSpPr>
          <p:nvPr>
            <p:ph type="title"/>
          </p:nvPr>
        </p:nvSpPr>
        <p:spPr/>
        <p:txBody>
          <a:bodyPr/>
          <a:lstStyle/>
          <a:p>
            <a:r>
              <a:rPr lang="en-ZA" dirty="0"/>
              <a:t>4.  MINIMISE STRESS AND ANXIETY</a:t>
            </a:r>
          </a:p>
        </p:txBody>
      </p:sp>
      <p:sp>
        <p:nvSpPr>
          <p:cNvPr id="3" name="Content Placeholder 2">
            <a:extLst>
              <a:ext uri="{FF2B5EF4-FFF2-40B4-BE49-F238E27FC236}">
                <a16:creationId xmlns:a16="http://schemas.microsoft.com/office/drawing/2014/main" id="{89FA0956-73A1-4A59-ACD5-DB125A19DACF}"/>
              </a:ext>
            </a:extLst>
          </p:cNvPr>
          <p:cNvSpPr>
            <a:spLocks noGrp="1"/>
          </p:cNvSpPr>
          <p:nvPr>
            <p:ph idx="1"/>
          </p:nvPr>
        </p:nvSpPr>
        <p:spPr/>
        <p:txBody>
          <a:bodyPr>
            <a:normAutofit/>
          </a:bodyPr>
          <a:lstStyle/>
          <a:p>
            <a:pPr lvl="1"/>
            <a:endParaRPr lang="en-ZA" dirty="0"/>
          </a:p>
          <a:p>
            <a:pPr lvl="1"/>
            <a:r>
              <a:rPr lang="en-ZA" dirty="0"/>
              <a:t>Be clear about your learning boundaries and be wary of distractions.</a:t>
            </a:r>
          </a:p>
          <a:p>
            <a:pPr lvl="1"/>
            <a:r>
              <a:rPr lang="en-ZA" dirty="0"/>
              <a:t>Consider forming or joining a study group that supports you in your efforts to understand the work – chances are that your classmates have similar questions, may be similarly confused or unclear, may be excited and inspired by the subject matter in particular courses.  In a study group you will be able to support, teach and inspire each other.   </a:t>
            </a:r>
          </a:p>
          <a:p>
            <a:pPr lvl="1"/>
            <a:r>
              <a:rPr lang="en-ZA" dirty="0"/>
              <a:t>Competition is good, especially if you compete against </a:t>
            </a:r>
            <a:r>
              <a:rPr lang="en-ZA" i="1" dirty="0"/>
              <a:t>your</a:t>
            </a:r>
            <a:r>
              <a:rPr lang="en-ZA" dirty="0"/>
              <a:t> best.  Do not get caught up in the competitive aspects of Law School, especially in boorish behaviour that serves to demean others.  </a:t>
            </a:r>
          </a:p>
          <a:p>
            <a:endParaRPr lang="en-ZA" dirty="0"/>
          </a:p>
        </p:txBody>
      </p:sp>
    </p:spTree>
    <p:extLst>
      <p:ext uri="{BB962C8B-B14F-4D97-AF65-F5344CB8AC3E}">
        <p14:creationId xmlns:p14="http://schemas.microsoft.com/office/powerpoint/2010/main" val="131379550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Boardroom">
  <a:themeElements>
    <a:clrScheme name="Ion Boardroom">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8F8F8F"/>
      </a:hlink>
      <a:folHlink>
        <a:srgbClr val="A5A5A5"/>
      </a:folHlink>
    </a:clrScheme>
    <a:fontScheme name="Ion Boardroom">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B8502691-933B-45FE-8764-BA278511EF27}"/>
    </a:ext>
  </a:extLst>
</a:theme>
</file>

<file path=docProps/app.xml><?xml version="1.0" encoding="utf-8"?>
<Properties xmlns="http://schemas.openxmlformats.org/officeDocument/2006/extended-properties" xmlns:vt="http://schemas.openxmlformats.org/officeDocument/2006/docPropsVTypes">
  <Template>Ion Boardroom</Template>
  <TotalTime>300</TotalTime>
  <Words>945</Words>
  <Application>Microsoft Office PowerPoint</Application>
  <PresentationFormat>Widescreen</PresentationFormat>
  <Paragraphs>54</Paragraphs>
  <Slides>11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Arial</vt:lpstr>
      <vt:lpstr>Century Gothic</vt:lpstr>
      <vt:lpstr>Wingdings 3</vt:lpstr>
      <vt:lpstr>Ion Boardroom</vt:lpstr>
      <vt:lpstr>    TIPS FOR SUCCESS AS A LAW STUDENT AT U.C.T.  </vt:lpstr>
      <vt:lpstr>1. CLASS PREPARATION</vt:lpstr>
      <vt:lpstr>1. CLASS PREPARATION</vt:lpstr>
      <vt:lpstr>2.  IN CLASS</vt:lpstr>
      <vt:lpstr>3. OUTSIDE CLASS</vt:lpstr>
      <vt:lpstr>4. MINIMISE STRESS AND ANXIETY</vt:lpstr>
      <vt:lpstr>4.  MINIMISE STRESS AND ANXIETY</vt:lpstr>
      <vt:lpstr>4.  MINIMISE STRESS AND ANXIETY</vt:lpstr>
      <vt:lpstr>4.  MINIMISE STRESS AND ANXIETY</vt:lpstr>
      <vt:lpstr>5. BALANCE IN YOUR LIFE</vt:lpstr>
      <vt:lpstr>5. BALANCE IN YOUR LIFE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TIPS FOR SUCCESS AS A LAW STUDENT AT U.C.T.</dc:title>
  <dc:creator>Penelope Andrews</dc:creator>
  <cp:lastModifiedBy>Gaby Ritchie</cp:lastModifiedBy>
  <cp:revision>16</cp:revision>
  <dcterms:created xsi:type="dcterms:W3CDTF">2018-01-04T13:32:46Z</dcterms:created>
  <dcterms:modified xsi:type="dcterms:W3CDTF">2018-01-08T12:26:10Z</dcterms:modified>
</cp:coreProperties>
</file>