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325" r:id="rId4"/>
    <p:sldId id="275" r:id="rId5"/>
    <p:sldId id="313" r:id="rId6"/>
    <p:sldId id="314" r:id="rId7"/>
    <p:sldId id="259" r:id="rId8"/>
    <p:sldId id="258" r:id="rId9"/>
    <p:sldId id="324" r:id="rId10"/>
    <p:sldId id="287" r:id="rId11"/>
    <p:sldId id="301" r:id="rId12"/>
    <p:sldId id="302" r:id="rId13"/>
    <p:sldId id="297" r:id="rId14"/>
    <p:sldId id="323" r:id="rId15"/>
    <p:sldId id="298" r:id="rId16"/>
    <p:sldId id="328" r:id="rId17"/>
    <p:sldId id="284" r:id="rId18"/>
    <p:sldId id="303" r:id="rId19"/>
    <p:sldId id="32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CC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>
        <p:scale>
          <a:sx n="77" d="100"/>
          <a:sy n="77" d="100"/>
        </p:scale>
        <p:origin x="-11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9549C4-B5C5-442C-9051-9BD496724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4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Suspected IUU vessel of Sierre Leone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Fishing vessels in CT harbour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Example of open register online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BA10A62D-55C9-4AD6-892F-7C4F737D4AB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230168A-A186-4D9E-9359-5AF40FCF1488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0186-D90B-4DDC-833D-FCF47FDE3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70B5-A602-4FF8-9474-4529CDB21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9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826C-F85B-46F7-8922-A145142C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3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5AA8-B421-4777-928E-1C7987282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9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7CEA-4FB6-4477-A65F-952B96386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1BED-9FE9-4D24-9BFA-98DBD1765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3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0EC2-0F84-4733-892E-F73E0740A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D3F6-8263-41EA-8959-B3D391C84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CD83-8AC7-44CE-9687-1D6C3ECF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4CA1-B7CD-438B-AF42-5E61D66A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2A288-4F56-4952-9ED1-16C7D06C9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99581C-8FE5-4BD1-98F9-98093E86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://www.flagsofconvenience.com/page.php?pID=70" TargetMode="External"/><Relationship Id="rId26" Type="http://schemas.openxmlformats.org/officeDocument/2006/relationships/image" Target="http://www.flagsofconvenience.com/images/nav2_05q.gif" TargetMode="External"/><Relationship Id="rId39" Type="http://schemas.openxmlformats.org/officeDocument/2006/relationships/hyperlink" Target="http://www.flagsofconvenience.com/page.php?pID=79" TargetMode="External"/><Relationship Id="rId21" Type="http://schemas.openxmlformats.org/officeDocument/2006/relationships/hyperlink" Target="http://www.flagsofconvenience.com/page.php?pID=66" TargetMode="External"/><Relationship Id="rId34" Type="http://schemas.openxmlformats.org/officeDocument/2006/relationships/image" Target="../media/image14.png"/><Relationship Id="rId42" Type="http://schemas.openxmlformats.org/officeDocument/2006/relationships/hyperlink" Target="http://www.flagsofconvenience.com/page.php?pID=77" TargetMode="External"/><Relationship Id="rId47" Type="http://schemas.openxmlformats.org/officeDocument/2006/relationships/image" Target="http://www.flagsofconvenience.com/images/fishing_licenses.gif" TargetMode="External"/><Relationship Id="rId50" Type="http://schemas.openxmlformats.org/officeDocument/2006/relationships/image" Target="http://www.flagsofconvenience.com/images/nav2_05d.gif" TargetMode="External"/><Relationship Id="rId55" Type="http://schemas.openxmlformats.org/officeDocument/2006/relationships/image" Target="../media/image21.png"/><Relationship Id="rId63" Type="http://schemas.openxmlformats.org/officeDocument/2006/relationships/hyperlink" Target="http://global-money.com/item.php?id=14" TargetMode="External"/><Relationship Id="rId68" Type="http://schemas.openxmlformats.org/officeDocument/2006/relationships/image" Target="http://www.flagsofconvenience.com/images/nav2_05l.gif" TargetMode="External"/><Relationship Id="rId76" Type="http://schemas.openxmlformats.org/officeDocument/2006/relationships/image" Target="../media/image28.png"/><Relationship Id="rId84" Type="http://schemas.openxmlformats.org/officeDocument/2006/relationships/image" Target="../media/image32.wmf"/><Relationship Id="rId7" Type="http://schemas.openxmlformats.org/officeDocument/2006/relationships/image" Target="http://www.flagsofconvenience.com/images/top_02.jpg" TargetMode="External"/><Relationship Id="rId71" Type="http://schemas.openxmlformats.org/officeDocument/2006/relationships/image" Target="http://www.flagsofconvenience.com/images/nav2_05m.gif" TargetMode="External"/><Relationship Id="rId2" Type="http://schemas.openxmlformats.org/officeDocument/2006/relationships/control" Target="../activeX/activeX1.xml"/><Relationship Id="rId16" Type="http://schemas.openxmlformats.org/officeDocument/2006/relationships/image" Target="../media/image8.png"/><Relationship Id="rId29" Type="http://schemas.openxmlformats.org/officeDocument/2006/relationships/image" Target="http://www.flagsofconvenience.com/images/nav2a_05q.gif" TargetMode="External"/><Relationship Id="rId11" Type="http://schemas.openxmlformats.org/officeDocument/2006/relationships/image" Target="http://www.flagsofconvenience.com/images/nav2_05h.gif" TargetMode="External"/><Relationship Id="rId24" Type="http://schemas.openxmlformats.org/officeDocument/2006/relationships/hyperlink" Target="http://www.flagsofconvenience.com/page.php?pID=72" TargetMode="External"/><Relationship Id="rId32" Type="http://schemas.openxmlformats.org/officeDocument/2006/relationships/image" Target="http://www.flagsofconvenience.com/images/nav2_05t.gif" TargetMode="External"/><Relationship Id="rId37" Type="http://schemas.openxmlformats.org/officeDocument/2006/relationships/image" Target="../media/image15.png"/><Relationship Id="rId40" Type="http://schemas.openxmlformats.org/officeDocument/2006/relationships/image" Target="../media/image16.png"/><Relationship Id="rId45" Type="http://schemas.openxmlformats.org/officeDocument/2006/relationships/hyperlink" Target="http://www.flagsofconvenience.com/page.php?pID=78" TargetMode="External"/><Relationship Id="rId53" Type="http://schemas.openxmlformats.org/officeDocument/2006/relationships/image" Target="http://www.flagsofconvenience.com/images/nav2_05f.gif" TargetMode="External"/><Relationship Id="rId58" Type="http://schemas.openxmlformats.org/officeDocument/2006/relationships/image" Target="../media/image22.png"/><Relationship Id="rId66" Type="http://schemas.openxmlformats.org/officeDocument/2006/relationships/hyperlink" Target="http://global-money.com/item.php?id=260" TargetMode="External"/><Relationship Id="rId74" Type="http://schemas.openxmlformats.org/officeDocument/2006/relationships/image" Target="http://www.flagsofconvenience.com/images/nav2_05n.gif" TargetMode="External"/><Relationship Id="rId79" Type="http://schemas.openxmlformats.org/officeDocument/2006/relationships/image" Target="../media/image29.png"/><Relationship Id="rId5" Type="http://schemas.openxmlformats.org/officeDocument/2006/relationships/hyperlink" Target="http://www.flagsofconvenience.com/index.php" TargetMode="External"/><Relationship Id="rId61" Type="http://schemas.openxmlformats.org/officeDocument/2006/relationships/image" Target="../media/image23.png"/><Relationship Id="rId82" Type="http://schemas.openxmlformats.org/officeDocument/2006/relationships/image" Target="http://www.flagsofconvenience.com/images/cart_buttons_02.gif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9.png"/><Relationship Id="rId31" Type="http://schemas.openxmlformats.org/officeDocument/2006/relationships/image" Target="../media/image13.png"/><Relationship Id="rId44" Type="http://schemas.openxmlformats.org/officeDocument/2006/relationships/image" Target="http://www.flagsofconvenience.com/images/delaware_yacht.gif" TargetMode="External"/><Relationship Id="rId52" Type="http://schemas.openxmlformats.org/officeDocument/2006/relationships/image" Target="../media/image20.png"/><Relationship Id="rId60" Type="http://schemas.openxmlformats.org/officeDocument/2006/relationships/hyperlink" Target="http://www.internationalshipregistries.com/page.php?pID=73/" TargetMode="External"/><Relationship Id="rId65" Type="http://schemas.openxmlformats.org/officeDocument/2006/relationships/image" Target="http://www.flagsofconvenience.com/images/nav2_05k.gif" TargetMode="External"/><Relationship Id="rId73" Type="http://schemas.openxmlformats.org/officeDocument/2006/relationships/image" Target="../media/image27.png"/><Relationship Id="rId78" Type="http://schemas.openxmlformats.org/officeDocument/2006/relationships/hyperlink" Target="http://ww5.aitsafe.com/cf/review.cfm?userid=7167469" TargetMode="External"/><Relationship Id="rId81" Type="http://schemas.openxmlformats.org/officeDocument/2006/relationships/image" Target="../media/image30.png"/><Relationship Id="rId4" Type="http://schemas.openxmlformats.org/officeDocument/2006/relationships/notesSlide" Target="../notesSlides/notesSlide3.xml"/><Relationship Id="rId9" Type="http://schemas.openxmlformats.org/officeDocument/2006/relationships/image" Target="http://www.flagsofconvenience.com/images/top_05.jpg" TargetMode="External"/><Relationship Id="rId14" Type="http://schemas.openxmlformats.org/officeDocument/2006/relationships/image" Target="http://www.flagsofconvenience.com/images/nav2_05p.gif" TargetMode="External"/><Relationship Id="rId22" Type="http://schemas.openxmlformats.org/officeDocument/2006/relationships/image" Target="../media/image10.png"/><Relationship Id="rId27" Type="http://schemas.openxmlformats.org/officeDocument/2006/relationships/hyperlink" Target="http://www.flagsofconvenience.com/mcyc.pdf" TargetMode="External"/><Relationship Id="rId30" Type="http://schemas.openxmlformats.org/officeDocument/2006/relationships/hyperlink" Target="http://www.flagsofconvenience.com/page.php?pID=74" TargetMode="External"/><Relationship Id="rId35" Type="http://schemas.openxmlformats.org/officeDocument/2006/relationships/image" Target="http://www.flagsofconvenience.com/images/nav2_05s.gif" TargetMode="External"/><Relationship Id="rId43" Type="http://schemas.openxmlformats.org/officeDocument/2006/relationships/image" Target="../media/image17.png"/><Relationship Id="rId48" Type="http://schemas.openxmlformats.org/officeDocument/2006/relationships/hyperlink" Target="http://global-money.com/offshore.php" TargetMode="External"/><Relationship Id="rId56" Type="http://schemas.openxmlformats.org/officeDocument/2006/relationships/image" Target="http://www.flagsofconvenience.com/images/nav2_05e.gif" TargetMode="External"/><Relationship Id="rId64" Type="http://schemas.openxmlformats.org/officeDocument/2006/relationships/image" Target="../media/image24.png"/><Relationship Id="rId69" Type="http://schemas.openxmlformats.org/officeDocument/2006/relationships/hyperlink" Target="mailto:info@internationalshipregistries.com" TargetMode="External"/><Relationship Id="rId77" Type="http://schemas.openxmlformats.org/officeDocument/2006/relationships/image" Target="http://www.flagsofconvenience.com/images/nav2_05o.gif" TargetMode="External"/><Relationship Id="rId8" Type="http://schemas.openxmlformats.org/officeDocument/2006/relationships/image" Target="../media/image5.jpeg"/><Relationship Id="rId51" Type="http://schemas.openxmlformats.org/officeDocument/2006/relationships/hyperlink" Target="http://www.global-money.com/offshore_index.php?t=trusts%29" TargetMode="External"/><Relationship Id="rId72" Type="http://schemas.openxmlformats.org/officeDocument/2006/relationships/hyperlink" Target="http://www.flagsofconvenience.com/page.php?pID=36" TargetMode="External"/><Relationship Id="rId80" Type="http://schemas.openxmlformats.org/officeDocument/2006/relationships/image" Target="http://www.flagsofconvenience.com/images/cart_buttons_01.gif" TargetMode="External"/><Relationship Id="rId3" Type="http://schemas.openxmlformats.org/officeDocument/2006/relationships/slideLayout" Target="../slideLayouts/slideLayout7.xml"/><Relationship Id="rId12" Type="http://schemas.openxmlformats.org/officeDocument/2006/relationships/hyperlink" Target="http://www.flagsofconvenience.com/page.php?pID=25" TargetMode="External"/><Relationship Id="rId17" Type="http://schemas.openxmlformats.org/officeDocument/2006/relationships/image" Target="http://www.flagsofconvenience.com/images/nav2_05g.gif" TargetMode="External"/><Relationship Id="rId25" Type="http://schemas.openxmlformats.org/officeDocument/2006/relationships/image" Target="../media/image11.png"/><Relationship Id="rId33" Type="http://schemas.openxmlformats.org/officeDocument/2006/relationships/hyperlink" Target="http://www.flagsofconvenience.com/superyachts.pdf" TargetMode="External"/><Relationship Id="rId38" Type="http://schemas.openxmlformats.org/officeDocument/2006/relationships/image" Target="http://www.flagsofconvenience.com/images/nav2_05c.gif" TargetMode="External"/><Relationship Id="rId46" Type="http://schemas.openxmlformats.org/officeDocument/2006/relationships/image" Target="../media/image18.png"/><Relationship Id="rId59" Type="http://schemas.openxmlformats.org/officeDocument/2006/relationships/image" Target="http://www.flagsofconvenience.com/images/nav2_05j.gif" TargetMode="External"/><Relationship Id="rId67" Type="http://schemas.openxmlformats.org/officeDocument/2006/relationships/image" Target="../media/image25.png"/><Relationship Id="rId20" Type="http://schemas.openxmlformats.org/officeDocument/2006/relationships/image" Target="http://www.flagsofconvenience.com/images/nav2_05b.gif" TargetMode="External"/><Relationship Id="rId41" Type="http://schemas.openxmlformats.org/officeDocument/2006/relationships/image" Target="http://www.flagsofconvenience.com/images/cyprus_yacht.gif" TargetMode="External"/><Relationship Id="rId54" Type="http://schemas.openxmlformats.org/officeDocument/2006/relationships/hyperlink" Target="http://www.global-money.com/item.php?id=153" TargetMode="External"/><Relationship Id="rId62" Type="http://schemas.openxmlformats.org/officeDocument/2006/relationships/image" Target="http://www.flagsofconvenience.com/images/nav2_05r.gif" TargetMode="External"/><Relationship Id="rId70" Type="http://schemas.openxmlformats.org/officeDocument/2006/relationships/image" Target="../media/image26.png"/><Relationship Id="rId75" Type="http://schemas.openxmlformats.org/officeDocument/2006/relationships/hyperlink" Target="http://www.global-money.com/item.php?id=136" TargetMode="External"/><Relationship Id="rId83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5" Type="http://schemas.openxmlformats.org/officeDocument/2006/relationships/hyperlink" Target="http://www.flagsofconvenience.com/page.php?pID=49" TargetMode="External"/><Relationship Id="rId23" Type="http://schemas.openxmlformats.org/officeDocument/2006/relationships/image" Target="http://www.flagsofconvenience.com/images/nav2_05a.gif" TargetMode="External"/><Relationship Id="rId28" Type="http://schemas.openxmlformats.org/officeDocument/2006/relationships/image" Target="../media/image12.png"/><Relationship Id="rId36" Type="http://schemas.openxmlformats.org/officeDocument/2006/relationships/hyperlink" Target="http://www.flagsofconvenience.com/page.php?pID=69" TargetMode="External"/><Relationship Id="rId49" Type="http://schemas.openxmlformats.org/officeDocument/2006/relationships/image" Target="../media/image19.png"/><Relationship Id="rId57" Type="http://schemas.openxmlformats.org/officeDocument/2006/relationships/hyperlink" Target="http://aircraftregistrationsworldwide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IUU fishing: profits, plunder, port state jurisdiction &amp; flags of convenience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en-US" sz="1800" b="1" smtClean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2000" b="1" smtClean="0">
                <a:solidFill>
                  <a:srgbClr val="FFFFFF"/>
                </a:solidFill>
                <a:latin typeface="Arial" charset="0"/>
              </a:rPr>
              <a:t>Emma Witbooi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2000" b="1" smtClean="0">
                <a:solidFill>
                  <a:srgbClr val="FFFFFF"/>
                </a:solidFill>
                <a:latin typeface="Arial" charset="0"/>
              </a:rPr>
              <a:t>Institute of Marine &amp; Environmental Law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2000" b="1" smtClean="0">
                <a:solidFill>
                  <a:srgbClr val="FFFFFF"/>
                </a:solidFill>
                <a:latin typeface="Arial" charset="0"/>
              </a:rPr>
              <a:t>University of Cape Town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z="2000" b="1" smtClean="0">
                <a:solidFill>
                  <a:srgbClr val="FFFFFF"/>
                </a:solidFill>
                <a:latin typeface="Arial" charset="0"/>
              </a:rPr>
              <a:t>July 2013</a:t>
            </a:r>
            <a:endParaRPr lang="en-GB" sz="2000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913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First Expert Symposium: </a:t>
            </a:r>
            <a:r>
              <a:rPr lang="de-AT" sz="24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sz="24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Illegal Fishing in Southern African Waters and Beyond</a:t>
            </a:r>
            <a:r>
              <a:rPr lang="de-AT" sz="2400" b="1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sz="24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</a:rPr>
              <a:t>Prevention and Law Enforcement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South Africa port state control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Fragmented legally &amp; administratively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Commercial ports &amp; fishing harbours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Commercial ports: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Transnet National Port Authorities (National Ports Act)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Merchant ships: Port State Control Officers  (SAMSA Act)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Fishing ships: Fisheries Control Officers (MLRA)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Foreign fishing vessels wanting to enter SA port: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 EEZ permit (MCM, Department Environment)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Port entry permit (National Ports Act)</a:t>
            </a:r>
          </a:p>
          <a:p>
            <a:pPr lvl="3" eaLnBrk="1" hangingPunct="1">
              <a:lnSpc>
                <a:spcPct val="120000"/>
              </a:lnSpc>
              <a:buFontTx/>
              <a:buNone/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Font typeface="Arial" charset="0"/>
              <a:buChar char="•"/>
            </a:pPr>
            <a:endParaRPr lang="en-GB" sz="20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00FFFF"/>
              </a:buClr>
            </a:pPr>
            <a:endParaRPr lang="en-GB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South Africa port state control</a:t>
            </a:r>
            <a:endParaRPr lang="en-GB" sz="3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solidFill>
            <a:schemeClr val="tx1"/>
          </a:solidFill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EEZ permit conditions: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Fish caught in RFMO areas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FCOs: suspected violation MRLA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Specific port state measures: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Not party to 2009 Port State Measures Agreement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Member various RFMOs: deny access on suspicion IUU fishing (information or ‘black list’)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MRLA: may notify flag state if suspicion contravention international conservation measures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en-GB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Port state control: </a:t>
            </a:r>
            <a:br>
              <a:rPr lang="en-GB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complimentary enforcement measures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6545262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Lacey Act long-arm enforcement approach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Offence import, export &amp; possess in violation foreign law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IPOA-IUU: steps to prevent IUU fish in RFMO areas traded or imported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Ministerial-led High Seas Task Force on IUU Fishing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Other trade and market measures: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RFMOs: catch certification &amp; trade documentation schemes  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Flags of convenience</a:t>
            </a:r>
            <a:endParaRPr lang="en-GB" sz="3600" b="1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00FFFF"/>
              </a:buClr>
              <a:buFontTx/>
              <a:buNone/>
            </a:pPr>
            <a:endParaRPr lang="en-US" sz="1000" b="1" smtClean="0">
              <a:solidFill>
                <a:srgbClr val="99FF33"/>
              </a:solidFill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Country whose flag vessel flies responsible for activities at sea (UNCLOS)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‘Open registries’ 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1800" b="1" smtClean="0">
                <a:solidFill>
                  <a:srgbClr val="FFFF00"/>
                </a:solidFill>
                <a:latin typeface="Arial" charset="0"/>
              </a:rPr>
              <a:t>Flag state: economic benefits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1800" b="1" smtClean="0">
                <a:solidFill>
                  <a:srgbClr val="FFFF00"/>
                </a:solidFill>
                <a:latin typeface="Arial" charset="0"/>
              </a:rPr>
              <a:t>Ship owners: low registration fees, quick registration etc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Problems: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flags of convenience – flag of state unwilling or unable to control its vessels’ activities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Owner of vessels difficult to determine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‘Flag-hopping’ makes IUU vessels hard to track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00FFFF"/>
              </a:buClr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		</a:t>
            </a:r>
            <a:endParaRPr lang="en-GB" sz="2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1" descr="http://www.flagsofconvenience.com/images/top_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9275"/>
            <a:ext cx="3143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9" descr="http://www.flagsofconvenience.com/images/top_05.jpg">
            <a:hlinkClick r:id="rId5"/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3143251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8" descr="Home">
            <a:hlinkClick r:id="rId5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7" descr="Home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Home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5" descr="Home">
            <a:hlinkClick r:id="rId18"/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Home">
            <a:hlinkClick r:id="rId21"/>
          </p:cNvPr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3" descr="Home">
            <a:hlinkClick r:id="rId24"/>
          </p:cNvPr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2" descr="Home">
            <a:hlinkClick r:id="rId27"/>
          </p:cNvPr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1" descr="Home">
            <a:hlinkClick r:id="rId30"/>
          </p:cNvPr>
          <p:cNvPicPr>
            <a:picLocks noChangeAspect="1" noChangeArrowheads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0" descr="Home">
            <a:hlinkClick r:id="rId33"/>
          </p:cNvPr>
          <p:cNvPicPr>
            <a:picLocks noChangeAspect="1" noChangeArrowheads="1"/>
          </p:cNvPicPr>
          <p:nvPr/>
        </p:nvPicPr>
        <p:blipFill>
          <a:blip r:embed="rId34" r:link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9" descr="Home">
            <a:hlinkClick r:id="rId36"/>
          </p:cNvPr>
          <p:cNvPicPr>
            <a:picLocks noChangeAspect="1" noChangeArrowheads="1"/>
          </p:cNvPicPr>
          <p:nvPr/>
        </p:nvPicPr>
        <p:blipFill>
          <a:blip r:embed="rId37" r:link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8" descr="Home">
            <a:hlinkClick r:id="rId39"/>
          </p:cNvPr>
          <p:cNvPicPr>
            <a:picLocks noChangeAspect="1" noChangeArrowheads="1"/>
          </p:cNvPicPr>
          <p:nvPr/>
        </p:nvPicPr>
        <p:blipFill>
          <a:blip r:embed="rId40" r:link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7" descr="Home">
            <a:hlinkClick r:id="rId42"/>
          </p:cNvPr>
          <p:cNvPicPr>
            <a:picLocks noChangeAspect="1" noChangeArrowheads="1"/>
          </p:cNvPicPr>
          <p:nvPr/>
        </p:nvPicPr>
        <p:blipFill>
          <a:blip r:embed="rId43" r:link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6" descr="Home">
            <a:hlinkClick r:id="rId45"/>
          </p:cNvPr>
          <p:cNvPicPr>
            <a:picLocks noChangeAspect="1" noChangeArrowheads="1"/>
          </p:cNvPicPr>
          <p:nvPr/>
        </p:nvPicPr>
        <p:blipFill>
          <a:blip r:embed="rId46" r:link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5" descr="Home">
            <a:hlinkClick r:id="rId48"/>
          </p:cNvPr>
          <p:cNvPicPr>
            <a:picLocks noChangeAspect="1" noChangeArrowheads="1"/>
          </p:cNvPicPr>
          <p:nvPr/>
        </p:nvPicPr>
        <p:blipFill>
          <a:blip r:embed="rId49" r:link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4" descr="Home">
            <a:hlinkClick r:id="rId51"/>
          </p:cNvPr>
          <p:cNvPicPr>
            <a:picLocks noChangeAspect="1" noChangeArrowheads="1"/>
          </p:cNvPicPr>
          <p:nvPr/>
        </p:nvPicPr>
        <p:blipFill>
          <a:blip r:embed="rId52" r:link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13" descr="Home">
            <a:hlinkClick r:id="rId54"/>
          </p:cNvPr>
          <p:cNvPicPr>
            <a:picLocks noChangeAspect="1" noChangeArrowheads="1"/>
          </p:cNvPicPr>
          <p:nvPr/>
        </p:nvPicPr>
        <p:blipFill>
          <a:blip r:embed="rId55" r:link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2" descr="Home">
            <a:hlinkClick r:id="rId57"/>
          </p:cNvPr>
          <p:cNvPicPr>
            <a:picLocks noChangeAspect="1" noChangeArrowheads="1"/>
          </p:cNvPicPr>
          <p:nvPr/>
        </p:nvPicPr>
        <p:blipFill>
          <a:blip r:embed="rId58" r:link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11" descr="Home">
            <a:hlinkClick r:id="rId60"/>
          </p:cNvPr>
          <p:cNvPicPr>
            <a:picLocks noChangeAspect="1" noChangeArrowheads="1"/>
          </p:cNvPicPr>
          <p:nvPr/>
        </p:nvPicPr>
        <p:blipFill>
          <a:blip r:embed="rId61" r:link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10" descr="Home">
            <a:hlinkClick r:id="rId63"/>
          </p:cNvPr>
          <p:cNvPicPr>
            <a:picLocks noChangeAspect="1" noChangeArrowheads="1"/>
          </p:cNvPicPr>
          <p:nvPr/>
        </p:nvPicPr>
        <p:blipFill>
          <a:blip r:embed="rId64" r:link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9" descr="Home">
            <a:hlinkClick r:id="rId66"/>
          </p:cNvPr>
          <p:cNvPicPr>
            <a:picLocks noChangeAspect="1" noChangeArrowheads="1"/>
          </p:cNvPicPr>
          <p:nvPr/>
        </p:nvPicPr>
        <p:blipFill>
          <a:blip r:embed="rId67" r:link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8" descr="Home">
            <a:hlinkClick r:id="rId69"/>
          </p:cNvPr>
          <p:cNvPicPr>
            <a:picLocks noChangeAspect="1" noChangeArrowheads="1"/>
          </p:cNvPicPr>
          <p:nvPr/>
        </p:nvPicPr>
        <p:blipFill>
          <a:blip r:embed="rId70" r:link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7" descr="Home">
            <a:hlinkClick r:id="rId72"/>
          </p:cNvPr>
          <p:cNvPicPr>
            <a:picLocks noChangeAspect="1" noChangeArrowheads="1"/>
          </p:cNvPicPr>
          <p:nvPr/>
        </p:nvPicPr>
        <p:blipFill>
          <a:blip r:embed="rId73" r:link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6" descr="Home">
            <a:hlinkClick r:id="rId75"/>
          </p:cNvPr>
          <p:cNvPicPr>
            <a:picLocks noChangeAspect="1" noChangeArrowheads="1"/>
          </p:cNvPicPr>
          <p:nvPr/>
        </p:nvPicPr>
        <p:blipFill>
          <a:blip r:embed="rId76" r:link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5" descr="http://www.flagsofconvenience.com/images/cart_buttons_01.gif">
            <a:hlinkClick r:id="rId78"/>
          </p:cNvPr>
          <p:cNvPicPr>
            <a:picLocks noChangeAspect="1" noChangeArrowheads="1"/>
          </p:cNvPicPr>
          <p:nvPr/>
        </p:nvPicPr>
        <p:blipFill>
          <a:blip r:embed="rId79" r:link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4" descr="http://www.flagsofconvenience.com/images/cart_buttons_02.gif">
            <a:hlinkClick r:id="rId78"/>
          </p:cNvPr>
          <p:cNvPicPr>
            <a:picLocks noChangeAspect="1" noChangeArrowheads="1"/>
          </p:cNvPicPr>
          <p:nvPr/>
        </p:nvPicPr>
        <p:blipFill>
          <a:blip r:embed="rId81" r:link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588" y="400050"/>
            <a:ext cx="2543176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" name="Rectangle 33"/>
          <p:cNvSpPr>
            <a:spLocks noChangeArrowheads="1"/>
          </p:cNvSpPr>
          <p:nvPr/>
        </p:nvSpPr>
        <p:spPr bwMode="auto">
          <a:xfrm>
            <a:off x="-1271588" y="400050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55" name="Rectangle 35"/>
          <p:cNvSpPr>
            <a:spLocks noChangeArrowheads="1"/>
          </p:cNvSpPr>
          <p:nvPr/>
        </p:nvSpPr>
        <p:spPr bwMode="auto">
          <a:xfrm>
            <a:off x="-1271588" y="400050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56" name="Rectangle 37"/>
          <p:cNvSpPr>
            <a:spLocks noChangeArrowheads="1"/>
          </p:cNvSpPr>
          <p:nvPr/>
        </p:nvSpPr>
        <p:spPr bwMode="auto">
          <a:xfrm>
            <a:off x="-1271588" y="400050"/>
            <a:ext cx="53578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57" name="Rectangle 41"/>
          <p:cNvSpPr>
            <a:spLocks noChangeArrowheads="1"/>
          </p:cNvSpPr>
          <p:nvPr/>
        </p:nvSpPr>
        <p:spPr bwMode="auto">
          <a:xfrm>
            <a:off x="-1271588" y="400050"/>
            <a:ext cx="314325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58" name="Rectangle 57"/>
          <p:cNvSpPr>
            <a:spLocks noChangeArrowheads="1"/>
          </p:cNvSpPr>
          <p:nvPr/>
        </p:nvSpPr>
        <p:spPr bwMode="auto">
          <a:xfrm>
            <a:off x="-1271588" y="19526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59" name="Rectangle 58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0" name="Rectangle 59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1" name="Rectangle 60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2" name="Rectangle 61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3" name="Rectangle 62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4" name="Rectangle 63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5" name="Rectangle 64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6" name="Rectangle 65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7" name="Rectangle 66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8" name="Rectangle 67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69" name="Rectangle 68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0" name="Rectangle 69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1" name="Rectangle 70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2" name="Rectangle 71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3" name="Rectangle 72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4" name="Rectangle 73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5" name="Rectangle 74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6" name="Rectangle 75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7" name="Rectangle 76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8" name="Rectangle 77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79" name="Rectangle 78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0" name="Rectangle 79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1" name="Rectangle 80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2" name="Rectangle 81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3" name="Rectangle 82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4" name="Rectangle 83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5" name="Rectangle 84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6" name="Rectangle 85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7" name="Rectangle 86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8" name="Rectangle 87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89" name="Rectangle 88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0" name="Rectangle 89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1" name="Rectangle 90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2" name="Rectangle 91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3" name="Rectangle 92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4" name="Rectangle 93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5" name="Rectangle 94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6" name="Rectangle 95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7" name="Rectangle 96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8" name="Rectangle 97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099" name="Rectangle 98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0" name="Rectangle 99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1" name="Rectangle 100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2" name="Rectangle 101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3" name="Rectangle 102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4" name="Rectangle 103"/>
          <p:cNvSpPr>
            <a:spLocks noChangeArrowheads="1"/>
          </p:cNvSpPr>
          <p:nvPr/>
        </p:nvSpPr>
        <p:spPr bwMode="auto">
          <a:xfrm>
            <a:off x="-1271588" y="400050"/>
            <a:ext cx="1908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105" name="Rectangle 104"/>
          <p:cNvSpPr>
            <a:spLocks noChangeArrowheads="1"/>
          </p:cNvSpPr>
          <p:nvPr/>
        </p:nvSpPr>
        <p:spPr bwMode="auto">
          <a:xfrm>
            <a:off x="-1271588" y="400050"/>
            <a:ext cx="2543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6" name="Rectangle 106"/>
          <p:cNvSpPr>
            <a:spLocks noChangeArrowheads="1"/>
          </p:cNvSpPr>
          <p:nvPr/>
        </p:nvSpPr>
        <p:spPr bwMode="auto">
          <a:xfrm>
            <a:off x="-1271588" y="400050"/>
            <a:ext cx="2543176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7" name="Rectangle 108"/>
          <p:cNvSpPr>
            <a:spLocks noChangeArrowheads="1"/>
          </p:cNvSpPr>
          <p:nvPr/>
        </p:nvSpPr>
        <p:spPr bwMode="auto">
          <a:xfrm>
            <a:off x="-1271588" y="400050"/>
            <a:ext cx="3451226" cy="0"/>
          </a:xfrm>
          <a:prstGeom prst="rect">
            <a:avLst/>
          </a:prstGeom>
          <a:solidFill>
            <a:srgbClr val="2A6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8" name="Rectangle 109"/>
          <p:cNvSpPr>
            <a:spLocks noChangeArrowheads="1"/>
          </p:cNvSpPr>
          <p:nvPr/>
        </p:nvSpPr>
        <p:spPr bwMode="auto">
          <a:xfrm>
            <a:off x="-1271588" y="400050"/>
            <a:ext cx="3451226" cy="0"/>
          </a:xfrm>
          <a:prstGeom prst="rect">
            <a:avLst/>
          </a:prstGeom>
          <a:solidFill>
            <a:srgbClr val="2A6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109" name="Rectangle 155"/>
          <p:cNvSpPr>
            <a:spLocks noChangeArrowheads="1"/>
          </p:cNvSpPr>
          <p:nvPr/>
        </p:nvSpPr>
        <p:spPr bwMode="auto">
          <a:xfrm>
            <a:off x="-1271588" y="64579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de-DE"/>
          </a:p>
        </p:txBody>
      </p:sp>
      <p:graphicFrame>
        <p:nvGraphicFramePr>
          <p:cNvPr id="30877" name="Group 157"/>
          <p:cNvGraphicFramePr>
            <a:graphicFrameLocks noGrp="1"/>
          </p:cNvGraphicFramePr>
          <p:nvPr/>
        </p:nvGraphicFramePr>
        <p:xfrm>
          <a:off x="-1262063" y="1962150"/>
          <a:ext cx="2533651" cy="1036638"/>
        </p:xfrm>
        <a:graphic>
          <a:graphicData uri="http://schemas.openxmlformats.org/drawingml/2006/table">
            <a:tbl>
              <a:tblPr/>
              <a:tblGrid>
                <a:gridCol w="2533651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13" name="Picture 158" descr="page1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r:id="rId2" imgW="1295280" imgH="228600"/>
        </mc:Choice>
        <mc:Fallback>
          <p:control r:id="rId2" imgW="129528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73175" y="403225"/>
                  <a:ext cx="1295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Genuine link</a:t>
            </a:r>
            <a:endParaRPr lang="en-GB" sz="36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solidFill>
            <a:schemeClr val="tx2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Why is there not greater control over flagging of vessels?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Reluctance to see ‘genuine link’ between flag state &amp; ship as precondition for registration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UNCLOS: all ships to be flagged to a state with which they have a ‘genuine link’ (arts 94 &amp; 91(1))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What constitutes ‘genuine link’? 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Shift  focus from pre-conditions link to responsibilities: capacity &amp; willingness ensure compliance: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IPOA-IUU:  flag state to ensure it can exercise its responsibility to ensure vessel not engage in IUU fishing</a:t>
            </a:r>
          </a:p>
          <a:p>
            <a:pPr eaLnBrk="1" hangingPunct="1">
              <a:lnSpc>
                <a:spcPct val="120000"/>
              </a:lnSpc>
              <a:buClr>
                <a:srgbClr val="00FFFF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00FFFF"/>
              </a:buClr>
              <a:buFontTx/>
              <a:buNone/>
            </a:pPr>
            <a:endParaRPr lang="en-GB" sz="36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8" descr="real sa fishing vess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590391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South Africa: genuine link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economic factors ie ownership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To fly SA flag vessel to be: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registered in SA, or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‘entitled to be registered in SA’: includes fishing vessels wholly-owned by SA natural or juristic persons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SA national includes body corporate established in SA with ‘a place of business’ in SA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Shift away to international trend of effective control?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-387350"/>
            <a:ext cx="9144000" cy="13684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Conclusions</a:t>
            </a:r>
            <a:endParaRPr lang="de-AT" sz="3600" dirty="0" smtClean="0"/>
          </a:p>
        </p:txBody>
      </p:sp>
      <p:sp>
        <p:nvSpPr>
          <p:cNvPr id="19459" name="Inhaltsplatzhalt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Tackling flags of convenience: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Genuine link: Shift towards flag state’s responsibility to control vessel’s fishing activities 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Soft law to binding agreements?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Port state control: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Harmonised, stricter port state controls &amp; expanded port state jurisdiction (detention? Forfeiture?)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Expanded use market-related tools: Lacey-Act type legislation?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Ratification 2009 Agreement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Encouragement join RFMOS &amp; RFMOs improve effectiveness: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de-A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-387350"/>
            <a:ext cx="9144000" cy="136842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charset="0"/>
              </a:rPr>
              <a:t>Conclusions</a:t>
            </a:r>
            <a:endParaRPr lang="de-AT" sz="3600" dirty="0" smtClean="0"/>
          </a:p>
        </p:txBody>
      </p:sp>
      <p:sp>
        <p:nvSpPr>
          <p:cNvPr id="20483" name="Inhaltsplatzhalt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Generally: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Global register all fishing vessels on HS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Global IUU fishing vessel  list &amp;/or wide-spread access lists RFMOs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Unique vessel identification number?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Wide-spread sharing of accurate information on IUU fishing activities real-time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algn="ctr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de-A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  <a:solidFill>
            <a:schemeClr val="tx1"/>
          </a:solidFill>
        </p:spPr>
        <p:txBody>
          <a:bodyPr/>
          <a:lstStyle/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3600" b="1" smtClean="0">
              <a:solidFill>
                <a:srgbClr val="FFFF00"/>
              </a:solidFill>
              <a:latin typeface="Arial" charset="0"/>
            </a:endParaRPr>
          </a:p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Introduction to IUU fishing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Port state control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Flags of convenience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 Conclusions</a:t>
            </a:r>
          </a:p>
          <a:p>
            <a:pPr marL="914400" lvl="1" indent="-457200" eaLnBrk="1" hangingPunct="1">
              <a:lnSpc>
                <a:spcPct val="120000"/>
              </a:lnSpc>
              <a:buClr>
                <a:srgbClr val="00B0F0"/>
              </a:buClr>
              <a:buFontTx/>
              <a:buNone/>
            </a:pPr>
            <a:endParaRPr lang="en-US" sz="32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5123" name="Picture 5" descr="sierre leone IUU 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Introduction to IUU fishing </a:t>
            </a:r>
            <a:endParaRPr lang="en-GB" sz="36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chemeClr val="tx1"/>
          </a:solidFill>
        </p:spPr>
        <p:txBody>
          <a:bodyPr/>
          <a:lstStyle/>
          <a:p>
            <a:pPr lvl="1" algn="ctr" eaLnBrk="1" hangingPunct="1">
              <a:lnSpc>
                <a:spcPct val="120000"/>
              </a:lnSpc>
              <a:buFontTx/>
              <a:buNone/>
            </a:pPr>
            <a:endParaRPr lang="en-US" sz="24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Challenges of IUU fishing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Illegal, unreported &amp; unregulated fishing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Law: prevent, deter &amp; eliminate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International law: port &amp; flag state control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Shift to port state: powerful, cost-effective &amp; untapped enforcement tool hitting at profitability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400" b="1" smtClean="0">
                <a:solidFill>
                  <a:srgbClr val="FFFF00"/>
                </a:solidFill>
                <a:latin typeface="Arial" charset="0"/>
              </a:rPr>
              <a:t>Frustrated by flags of convenience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endParaRPr lang="en-US" sz="24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24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Port state control</a:t>
            </a:r>
            <a:endParaRPr lang="en-GB" sz="36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Tx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Tx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Merchant ships: maritime safety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Paris Memorandum of Understanding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Tx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Fishing vessels: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Terremolinos Protocol (1977): fishing vessels 24m + 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UNCLOS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Tx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Need for clear legal guidelines on jurisdictional issues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Port state: full jurisdiction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Flag state jurisdiction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Suspected IUU fishing – powers &amp; duties respective states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latin typeface="Arial" charset="0"/>
              </a:rPr>
              <a:t>Port State Control: the law</a:t>
            </a:r>
            <a:endParaRPr lang="en-GB" sz="4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UNCLOS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conditions of access to their ports &amp; take steps to prevent breach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1995 Fish Stocks Agreement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Sovereignty of states in ports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measures to promote effectiveness regional &amp; global conservation measures eg inspecting documents, gear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regulations to prohibit landing, transshipment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2005 FAO Model Scheme on Port State Measures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2009 Port State Measures Agreement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			</a:t>
            </a:r>
          </a:p>
          <a:p>
            <a:pPr eaLnBrk="1" hangingPunct="1">
              <a:lnSpc>
                <a:spcPct val="120000"/>
              </a:lnSpc>
              <a:buClr>
                <a:srgbClr val="00B0F0"/>
              </a:buClr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2009 Port State Measures Agreement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Background : 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FAO Plan of Action to Prevent, Deter &amp; Eliminate IUU Fishing: prior notice, docs &amp; denial if clear evidence IUU fishing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Denial of use of port :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Prior to entry: sufficient proof IUU fishing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Upon entry: suspicion IUU fishing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Reasonable grounds: deny landing, transshipping etc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Inform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After inspection: clear grounds IUU fishing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Deny landing, transshipping, packaging &amp; processing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Inform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Arial" pitchFamily="34" charset="0"/>
              </a:rPr>
              <a:t>Port State Control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solidFill>
            <a:schemeClr val="tx1"/>
          </a:solidFill>
        </p:spPr>
        <p:txBody>
          <a:bodyPr/>
          <a:lstStyle/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US" sz="2000" b="1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Port state may take ‘additional measures  in conformity with international law’ 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Detention ? 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UNCLOS: no clear guidance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1995 Fish Stocks Agreement: draft provision excluded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Commentators: until flag state willing to take control?</a:t>
            </a:r>
          </a:p>
          <a:p>
            <a:pPr lvl="2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sz="2000" b="1" smtClean="0">
                <a:solidFill>
                  <a:srgbClr val="FFFF00"/>
                </a:solidFill>
                <a:latin typeface="Arial" charset="0"/>
              </a:rPr>
              <a:t>Forfeiture? 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2005 FAO Port State Model Scheme: draft clause permitting forfeiture fish ito national law excluded</a:t>
            </a:r>
          </a:p>
          <a:p>
            <a:pPr lvl="3" eaLnBrk="1" hangingPunct="1">
              <a:lnSpc>
                <a:spcPct val="120000"/>
              </a:lnSpc>
              <a:buClr>
                <a:srgbClr val="00B0F0"/>
              </a:buClr>
            </a:pPr>
            <a:r>
              <a:rPr lang="en-US" b="1" smtClean="0">
                <a:solidFill>
                  <a:srgbClr val="FFFF00"/>
                </a:solidFill>
                <a:latin typeface="Arial" charset="0"/>
              </a:rPr>
              <a:t>Deprivation of nationals of benefits of IUU fishing</a:t>
            </a:r>
          </a:p>
          <a:p>
            <a:pPr lvl="1" eaLnBrk="1" hangingPunct="1">
              <a:lnSpc>
                <a:spcPct val="120000"/>
              </a:lnSpc>
              <a:buClr>
                <a:srgbClr val="00B0F0"/>
              </a:buClr>
              <a:buFont typeface="Arial" charset="0"/>
              <a:buChar char="•"/>
            </a:pPr>
            <a:endParaRPr lang="en-GB" sz="2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1267" name="Picture 11" descr="fishing bo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On-screen Show (4:3)</PresentationFormat>
  <Paragraphs>154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First Expert Symposium:  Illegal Fishing in Southern African Waters and Beyond Prevention and Law Enforcement</vt:lpstr>
      <vt:lpstr>Overview</vt:lpstr>
      <vt:lpstr>PowerPoint Presentation</vt:lpstr>
      <vt:lpstr>Introduction to IUU fishing </vt:lpstr>
      <vt:lpstr>Port state control</vt:lpstr>
      <vt:lpstr>Port State Control: the law</vt:lpstr>
      <vt:lpstr>2009 Port State Measures Agreement</vt:lpstr>
      <vt:lpstr>Port State Control</vt:lpstr>
      <vt:lpstr>PowerPoint Presentation</vt:lpstr>
      <vt:lpstr>South Africa port state control</vt:lpstr>
      <vt:lpstr>South Africa port state control</vt:lpstr>
      <vt:lpstr>Port state control:  complimentary enforcement measures</vt:lpstr>
      <vt:lpstr>Flags of convenience</vt:lpstr>
      <vt:lpstr>PowerPoint Presentation</vt:lpstr>
      <vt:lpstr>Genuine link</vt:lpstr>
      <vt:lpstr>PowerPoint Presentation</vt:lpstr>
      <vt:lpstr>South Africa: genuine link</vt:lpstr>
      <vt:lpstr>Conclusions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tigga</dc:creator>
  <cp:lastModifiedBy>Windows User</cp:lastModifiedBy>
  <cp:revision>153</cp:revision>
  <dcterms:created xsi:type="dcterms:W3CDTF">1601-01-01T00:00:00Z</dcterms:created>
  <dcterms:modified xsi:type="dcterms:W3CDTF">2013-08-20T12:53:30Z</dcterms:modified>
</cp:coreProperties>
</file>