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2" r:id="rId3"/>
    <p:sldId id="274" r:id="rId4"/>
    <p:sldId id="366" r:id="rId5"/>
    <p:sldId id="275" r:id="rId6"/>
    <p:sldId id="338" r:id="rId7"/>
    <p:sldId id="339" r:id="rId8"/>
    <p:sldId id="354" r:id="rId9"/>
    <p:sldId id="355" r:id="rId10"/>
    <p:sldId id="340" r:id="rId11"/>
    <p:sldId id="341" r:id="rId12"/>
    <p:sldId id="357" r:id="rId13"/>
    <p:sldId id="360" r:id="rId14"/>
    <p:sldId id="363" r:id="rId15"/>
    <p:sldId id="358" r:id="rId16"/>
    <p:sldId id="356" r:id="rId17"/>
    <p:sldId id="364" r:id="rId18"/>
    <p:sldId id="336" r:id="rId19"/>
    <p:sldId id="359" r:id="rId20"/>
    <p:sldId id="365" r:id="rId21"/>
    <p:sldId id="273" r:id="rId22"/>
    <p:sldId id="353"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CCFF"/>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5A02D20-F9B7-43D0-BE26-3AE2CC9FDD35}" type="datetimeFigureOut">
              <a:rPr lang="en-GB"/>
              <a:pPr>
                <a:defRPr/>
              </a:pPr>
              <a:t>20/08/2013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8AF4EDD-3E02-4D6C-8D24-524B7F175118}" type="slidenum">
              <a:rPr lang="en-GB"/>
              <a:pPr>
                <a:defRPr/>
              </a:pPr>
              <a:t>‹#›</a:t>
            </a:fld>
            <a:endParaRPr lang="en-GB"/>
          </a:p>
        </p:txBody>
      </p:sp>
    </p:spTree>
    <p:extLst>
      <p:ext uri="{BB962C8B-B14F-4D97-AF65-F5344CB8AC3E}">
        <p14:creationId xmlns:p14="http://schemas.microsoft.com/office/powerpoint/2010/main" val="419198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1F8BAE-2983-4723-8FA0-48EF5DB29BD1}" type="slidenum">
              <a:rPr lang="en-US"/>
              <a:pPr>
                <a:defRPr/>
              </a:pPr>
              <a:t>‹#›</a:t>
            </a:fld>
            <a:endParaRPr lang="en-US"/>
          </a:p>
        </p:txBody>
      </p:sp>
    </p:spTree>
    <p:extLst>
      <p:ext uri="{BB962C8B-B14F-4D97-AF65-F5344CB8AC3E}">
        <p14:creationId xmlns:p14="http://schemas.microsoft.com/office/powerpoint/2010/main" val="2257989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D366D81-79C3-4A4C-914C-06C0F55213A8}" type="slidenum">
              <a:rPr lang="en-US" sz="1200" smtClean="0"/>
              <a:pPr eaLnBrk="1" hangingPunct="1"/>
              <a:t>22</a:t>
            </a:fld>
            <a:endParaRPr lang="en-US" sz="1200"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F02BB-E459-43F9-938C-D74E3AAABA5C}" type="slidenum">
              <a:rPr lang="en-US"/>
              <a:pPr>
                <a:defRPr/>
              </a:pPr>
              <a:t>‹#›</a:t>
            </a:fld>
            <a:endParaRPr lang="en-US"/>
          </a:p>
        </p:txBody>
      </p:sp>
    </p:spTree>
    <p:extLst>
      <p:ext uri="{BB962C8B-B14F-4D97-AF65-F5344CB8AC3E}">
        <p14:creationId xmlns:p14="http://schemas.microsoft.com/office/powerpoint/2010/main" val="306693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E2268-1A24-41C9-A471-E6691E057080}" type="slidenum">
              <a:rPr lang="en-US"/>
              <a:pPr>
                <a:defRPr/>
              </a:pPr>
              <a:t>‹#›</a:t>
            </a:fld>
            <a:endParaRPr lang="en-US"/>
          </a:p>
        </p:txBody>
      </p:sp>
    </p:spTree>
    <p:extLst>
      <p:ext uri="{BB962C8B-B14F-4D97-AF65-F5344CB8AC3E}">
        <p14:creationId xmlns:p14="http://schemas.microsoft.com/office/powerpoint/2010/main" val="195380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9D100F-1B07-49C2-9372-EAF47EA35566}" type="slidenum">
              <a:rPr lang="en-US"/>
              <a:pPr>
                <a:defRPr/>
              </a:pPr>
              <a:t>‹#›</a:t>
            </a:fld>
            <a:endParaRPr lang="en-US"/>
          </a:p>
        </p:txBody>
      </p:sp>
    </p:spTree>
    <p:extLst>
      <p:ext uri="{BB962C8B-B14F-4D97-AF65-F5344CB8AC3E}">
        <p14:creationId xmlns:p14="http://schemas.microsoft.com/office/powerpoint/2010/main" val="298439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6E000-EFF2-48EE-84F3-A74B9FAF865B}" type="slidenum">
              <a:rPr lang="en-US"/>
              <a:pPr>
                <a:defRPr/>
              </a:pPr>
              <a:t>‹#›</a:t>
            </a:fld>
            <a:endParaRPr lang="en-US"/>
          </a:p>
        </p:txBody>
      </p:sp>
    </p:spTree>
    <p:extLst>
      <p:ext uri="{BB962C8B-B14F-4D97-AF65-F5344CB8AC3E}">
        <p14:creationId xmlns:p14="http://schemas.microsoft.com/office/powerpoint/2010/main" val="9109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756C2-AEC2-426F-8F3E-77857038C0FC}" type="slidenum">
              <a:rPr lang="en-US"/>
              <a:pPr>
                <a:defRPr/>
              </a:pPr>
              <a:t>‹#›</a:t>
            </a:fld>
            <a:endParaRPr lang="en-US"/>
          </a:p>
        </p:txBody>
      </p:sp>
    </p:spTree>
    <p:extLst>
      <p:ext uri="{BB962C8B-B14F-4D97-AF65-F5344CB8AC3E}">
        <p14:creationId xmlns:p14="http://schemas.microsoft.com/office/powerpoint/2010/main" val="26238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4129BA-F470-4039-9861-6E17701087B1}" type="slidenum">
              <a:rPr lang="en-US"/>
              <a:pPr>
                <a:defRPr/>
              </a:pPr>
              <a:t>‹#›</a:t>
            </a:fld>
            <a:endParaRPr lang="en-US"/>
          </a:p>
        </p:txBody>
      </p:sp>
    </p:spTree>
    <p:extLst>
      <p:ext uri="{BB962C8B-B14F-4D97-AF65-F5344CB8AC3E}">
        <p14:creationId xmlns:p14="http://schemas.microsoft.com/office/powerpoint/2010/main" val="405139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EEFB7B-CFD4-4304-9EC4-B7F9E34FAF48}" type="slidenum">
              <a:rPr lang="en-US"/>
              <a:pPr>
                <a:defRPr/>
              </a:pPr>
              <a:t>‹#›</a:t>
            </a:fld>
            <a:endParaRPr lang="en-US"/>
          </a:p>
        </p:txBody>
      </p:sp>
    </p:spTree>
    <p:extLst>
      <p:ext uri="{BB962C8B-B14F-4D97-AF65-F5344CB8AC3E}">
        <p14:creationId xmlns:p14="http://schemas.microsoft.com/office/powerpoint/2010/main" val="311182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07A4CF-85BA-4C13-9A57-6E014AD4C912}" type="slidenum">
              <a:rPr lang="en-US"/>
              <a:pPr>
                <a:defRPr/>
              </a:pPr>
              <a:t>‹#›</a:t>
            </a:fld>
            <a:endParaRPr lang="en-US"/>
          </a:p>
        </p:txBody>
      </p:sp>
    </p:spTree>
    <p:extLst>
      <p:ext uri="{BB962C8B-B14F-4D97-AF65-F5344CB8AC3E}">
        <p14:creationId xmlns:p14="http://schemas.microsoft.com/office/powerpoint/2010/main" val="89353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C1C8EE-0CB0-4FE2-A266-0F1E4AAE26D9}" type="slidenum">
              <a:rPr lang="en-US"/>
              <a:pPr>
                <a:defRPr/>
              </a:pPr>
              <a:t>‹#›</a:t>
            </a:fld>
            <a:endParaRPr lang="en-US"/>
          </a:p>
        </p:txBody>
      </p:sp>
    </p:spTree>
    <p:extLst>
      <p:ext uri="{BB962C8B-B14F-4D97-AF65-F5344CB8AC3E}">
        <p14:creationId xmlns:p14="http://schemas.microsoft.com/office/powerpoint/2010/main" val="136168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3E846A-4EB4-4F63-8A0B-E9EF7CDE51D5}" type="slidenum">
              <a:rPr lang="en-US"/>
              <a:pPr>
                <a:defRPr/>
              </a:pPr>
              <a:t>‹#›</a:t>
            </a:fld>
            <a:endParaRPr lang="en-US"/>
          </a:p>
        </p:txBody>
      </p:sp>
    </p:spTree>
    <p:extLst>
      <p:ext uri="{BB962C8B-B14F-4D97-AF65-F5344CB8AC3E}">
        <p14:creationId xmlns:p14="http://schemas.microsoft.com/office/powerpoint/2010/main" val="9217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F7B716-ED2A-4F01-A7F0-35D884EC1BA7}" type="slidenum">
              <a:rPr lang="en-US"/>
              <a:pPr>
                <a:defRPr/>
              </a:pPr>
              <a:t>‹#›</a:t>
            </a:fld>
            <a:endParaRPr lang="en-US"/>
          </a:p>
        </p:txBody>
      </p:sp>
    </p:spTree>
    <p:extLst>
      <p:ext uri="{BB962C8B-B14F-4D97-AF65-F5344CB8AC3E}">
        <p14:creationId xmlns:p14="http://schemas.microsoft.com/office/powerpoint/2010/main" val="151860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EE860CF-8B87-4B63-9307-663368A7A7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1447800"/>
            <a:ext cx="9144000" cy="5410200"/>
          </a:xfrm>
          <a:solidFill>
            <a:schemeClr val="tx1"/>
          </a:solidFill>
        </p:spPr>
        <p:txBody>
          <a:bodyPr/>
          <a:lstStyle/>
          <a:p>
            <a:pPr algn="ctr" eaLnBrk="1" hangingPunct="1">
              <a:lnSpc>
                <a:spcPct val="120000"/>
              </a:lnSpc>
              <a:buFontTx/>
              <a:buNone/>
            </a:pPr>
            <a:endParaRPr lang="en-US" sz="4000" b="1" smtClean="0">
              <a:solidFill>
                <a:srgbClr val="FFFF00"/>
              </a:solidFill>
            </a:endParaRPr>
          </a:p>
          <a:p>
            <a:pPr algn="ctr" eaLnBrk="1" hangingPunct="1">
              <a:lnSpc>
                <a:spcPct val="120000"/>
              </a:lnSpc>
              <a:buFontTx/>
              <a:buNone/>
            </a:pPr>
            <a:r>
              <a:rPr lang="en-US" sz="4000" b="1" smtClean="0">
                <a:solidFill>
                  <a:srgbClr val="FFFF00"/>
                </a:solidFill>
              </a:rPr>
              <a:t>USA v Bengis</a:t>
            </a:r>
          </a:p>
          <a:p>
            <a:pPr algn="ctr" eaLnBrk="1" hangingPunct="1">
              <a:lnSpc>
                <a:spcPct val="120000"/>
              </a:lnSpc>
              <a:buFontTx/>
              <a:buNone/>
            </a:pPr>
            <a:r>
              <a:rPr lang="en-US" sz="4000" b="1" smtClean="0">
                <a:solidFill>
                  <a:srgbClr val="FFFF00"/>
                </a:solidFill>
              </a:rPr>
              <a:t>Lessons for South Africa</a:t>
            </a:r>
            <a:endParaRPr lang="en-US" sz="3600" b="1" smtClean="0">
              <a:solidFill>
                <a:srgbClr val="FFFF00"/>
              </a:solidFill>
            </a:endParaRPr>
          </a:p>
          <a:p>
            <a:pPr algn="ctr" eaLnBrk="1" hangingPunct="1">
              <a:lnSpc>
                <a:spcPct val="120000"/>
              </a:lnSpc>
              <a:buFontTx/>
              <a:buNone/>
            </a:pPr>
            <a:endParaRPr lang="en-US" sz="2400" b="1" smtClean="0">
              <a:solidFill>
                <a:srgbClr val="FFFFFF"/>
              </a:solidFill>
            </a:endParaRPr>
          </a:p>
          <a:p>
            <a:pPr algn="ctr" eaLnBrk="1" hangingPunct="1">
              <a:lnSpc>
                <a:spcPct val="120000"/>
              </a:lnSpc>
              <a:buFontTx/>
              <a:buNone/>
            </a:pPr>
            <a:r>
              <a:rPr lang="en-US" sz="2400" b="1" smtClean="0">
                <a:solidFill>
                  <a:srgbClr val="FFFFFF"/>
                </a:solidFill>
              </a:rPr>
              <a:t>Professor Jan Glazewski</a:t>
            </a:r>
          </a:p>
          <a:p>
            <a:pPr algn="ctr" eaLnBrk="1" hangingPunct="1">
              <a:lnSpc>
                <a:spcPct val="120000"/>
              </a:lnSpc>
              <a:buFontTx/>
              <a:buNone/>
            </a:pPr>
            <a:r>
              <a:rPr lang="en-US" sz="2000" b="1" smtClean="0">
                <a:solidFill>
                  <a:srgbClr val="FFFFFF"/>
                </a:solidFill>
              </a:rPr>
              <a:t>Institute of Marine &amp; Environmental Law</a:t>
            </a:r>
          </a:p>
          <a:p>
            <a:pPr algn="ctr" eaLnBrk="1" hangingPunct="1">
              <a:lnSpc>
                <a:spcPct val="120000"/>
              </a:lnSpc>
              <a:buFontTx/>
              <a:buNone/>
            </a:pPr>
            <a:r>
              <a:rPr lang="en-US" sz="2400" b="1" smtClean="0">
                <a:solidFill>
                  <a:srgbClr val="FFFFFF"/>
                </a:solidFill>
              </a:rPr>
              <a:t>University of Cape Town</a:t>
            </a:r>
          </a:p>
          <a:p>
            <a:pPr algn="ctr" eaLnBrk="1" hangingPunct="1">
              <a:lnSpc>
                <a:spcPct val="120000"/>
              </a:lnSpc>
              <a:buFontTx/>
              <a:buNone/>
            </a:pPr>
            <a:r>
              <a:rPr lang="en-US" sz="2400" b="1" smtClean="0">
                <a:solidFill>
                  <a:srgbClr val="FFFFFF"/>
                </a:solidFill>
              </a:rPr>
              <a:t>July 2013</a:t>
            </a:r>
            <a:endParaRPr lang="en-GB" sz="2400" b="1" smtClean="0">
              <a:solidFill>
                <a:srgbClr val="FFFFFF"/>
              </a:solidFill>
            </a:endParaRPr>
          </a:p>
        </p:txBody>
      </p:sp>
      <p:sp>
        <p:nvSpPr>
          <p:cNvPr id="2051" name="Rectangle 3"/>
          <p:cNvSpPr>
            <a:spLocks noGrp="1" noChangeArrowheads="1"/>
          </p:cNvSpPr>
          <p:nvPr>
            <p:ph type="title"/>
          </p:nvPr>
        </p:nvSpPr>
        <p:spPr>
          <a:xfrm>
            <a:off x="-23813" y="0"/>
            <a:ext cx="9144001" cy="1447800"/>
          </a:xfrm>
          <a:solidFill>
            <a:schemeClr val="accent1"/>
          </a:solidFill>
        </p:spPr>
        <p:txBody>
          <a:bodyPr/>
          <a:lstStyle/>
          <a:p>
            <a:pPr eaLnBrk="1" hangingPunct="1"/>
            <a:r>
              <a:rPr lang="en-GB" b="1" smtClean="0">
                <a:solidFill>
                  <a:schemeClr val="tx1"/>
                </a:solidFill>
              </a:rPr>
              <a:t>Marine Fisheries Symposium</a:t>
            </a:r>
            <a:endParaRPr lang="en-GB" b="1" smtClean="0">
              <a:solidFill>
                <a:schemeClr val="bg1"/>
              </a:solidFill>
            </a:endParaRPr>
          </a:p>
        </p:txBody>
      </p:sp>
      <p:pic>
        <p:nvPicPr>
          <p:cNvPr id="20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732463"/>
            <a:ext cx="24272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773238"/>
          </a:xfrm>
          <a:solidFill>
            <a:schemeClr val="accent1"/>
          </a:solidFill>
        </p:spPr>
        <p:txBody>
          <a:bodyPr/>
          <a:lstStyle/>
          <a:p>
            <a:pPr marL="342900" indent="-342900" eaLnBrk="1" hangingPunct="1"/>
            <a:r>
              <a:rPr lang="en-US" sz="3600" b="1" smtClean="0">
                <a:solidFill>
                  <a:schemeClr val="tx1"/>
                </a:solidFill>
                <a:latin typeface="Arial" charset="0"/>
              </a:rPr>
              <a:t>United States Law 1:</a:t>
            </a:r>
            <a:r>
              <a:rPr lang="en-ZA" sz="3600" b="1" smtClean="0">
                <a:solidFill>
                  <a:srgbClr val="FFFF00"/>
                </a:solidFill>
                <a:latin typeface="Arial" charset="0"/>
              </a:rPr>
              <a:t> </a:t>
            </a:r>
            <a:r>
              <a:rPr lang="en-ZA" sz="3600" b="1" smtClean="0">
                <a:latin typeface="Arial" charset="0"/>
              </a:rPr>
              <a:t>Criminal Sanction</a:t>
            </a:r>
            <a:r>
              <a:rPr lang="en-ZA" sz="3600" b="1" smtClean="0">
                <a:solidFill>
                  <a:srgbClr val="FFFF00"/>
                </a:solidFill>
                <a:latin typeface="Arial" charset="0"/>
              </a:rPr>
              <a:t> </a:t>
            </a:r>
            <a:br>
              <a:rPr lang="en-ZA" sz="3600" b="1" smtClean="0">
                <a:solidFill>
                  <a:srgbClr val="FFFF00"/>
                </a:solidFill>
                <a:latin typeface="Arial" charset="0"/>
              </a:rPr>
            </a:br>
            <a:r>
              <a:rPr lang="en-US" sz="3600" b="1" smtClean="0">
                <a:solidFill>
                  <a:schemeClr val="tx1"/>
                </a:solidFill>
                <a:latin typeface="Arial" charset="0"/>
              </a:rPr>
              <a:t>Lacey Act, 1900  </a:t>
            </a:r>
            <a:endParaRPr lang="en-GB" sz="3600" b="1" smtClean="0">
              <a:solidFill>
                <a:schemeClr val="bg1"/>
              </a:solidFill>
              <a:latin typeface="Arial" charset="0"/>
            </a:endParaRPr>
          </a:p>
        </p:txBody>
      </p:sp>
      <p:sp>
        <p:nvSpPr>
          <p:cNvPr id="7171" name="Rectangle 3"/>
          <p:cNvSpPr>
            <a:spLocks noGrp="1" noChangeArrowheads="1"/>
          </p:cNvSpPr>
          <p:nvPr>
            <p:ph type="body" idx="1"/>
          </p:nvPr>
        </p:nvSpPr>
        <p:spPr>
          <a:xfrm>
            <a:off x="0" y="1752600"/>
            <a:ext cx="9144000" cy="5105400"/>
          </a:xfrm>
          <a:solidFill>
            <a:schemeClr val="tx1"/>
          </a:solidFill>
        </p:spPr>
        <p:txBody>
          <a:bodyPr/>
          <a:lstStyle/>
          <a:p>
            <a:pPr>
              <a:defRPr/>
            </a:pPr>
            <a:r>
              <a:rPr lang="en-ZA" dirty="0" smtClean="0">
                <a:solidFill>
                  <a:srgbClr val="FFFF00"/>
                </a:solidFill>
                <a:latin typeface="Arial" pitchFamily="34" charset="0"/>
              </a:rPr>
              <a:t>It </a:t>
            </a:r>
            <a:r>
              <a:rPr lang="en-ZA" dirty="0">
                <a:solidFill>
                  <a:srgbClr val="FFFF00"/>
                </a:solidFill>
                <a:latin typeface="Arial" pitchFamily="34" charset="0"/>
              </a:rPr>
              <a:t>is unlawful for any person— </a:t>
            </a:r>
            <a:endParaRPr lang="en-GB" sz="4400" dirty="0">
              <a:solidFill>
                <a:srgbClr val="FFFF00"/>
              </a:solidFill>
              <a:latin typeface="Arial" pitchFamily="34" charset="0"/>
            </a:endParaRPr>
          </a:p>
          <a:p>
            <a:pPr marL="0" indent="0">
              <a:buFontTx/>
              <a:buNone/>
              <a:defRPr/>
            </a:pPr>
            <a:r>
              <a:rPr lang="en-ZA" dirty="0" smtClean="0">
                <a:solidFill>
                  <a:srgbClr val="FFFF00"/>
                </a:solidFill>
                <a:latin typeface="Arial" pitchFamily="34" charset="0"/>
              </a:rPr>
              <a:t>    (</a:t>
            </a:r>
            <a:r>
              <a:rPr lang="en-ZA" dirty="0">
                <a:solidFill>
                  <a:srgbClr val="FFFF00"/>
                </a:solidFill>
                <a:latin typeface="Arial" pitchFamily="34" charset="0"/>
              </a:rPr>
              <a:t>2) to import, export, transport, sell, receive, </a:t>
            </a:r>
            <a:endParaRPr lang="en-ZA" dirty="0" smtClean="0">
              <a:solidFill>
                <a:srgbClr val="FFFF00"/>
              </a:solidFill>
              <a:latin typeface="Arial" pitchFamily="34" charset="0"/>
            </a:endParaRPr>
          </a:p>
          <a:p>
            <a:pPr marL="0" indent="0">
              <a:buFontTx/>
              <a:buNone/>
              <a:defRPr/>
            </a:pPr>
            <a:r>
              <a:rPr lang="en-ZA" dirty="0">
                <a:solidFill>
                  <a:srgbClr val="FFFF00"/>
                </a:solidFill>
                <a:latin typeface="Arial" pitchFamily="34" charset="0"/>
              </a:rPr>
              <a:t> </a:t>
            </a:r>
            <a:r>
              <a:rPr lang="en-ZA" dirty="0" smtClean="0">
                <a:solidFill>
                  <a:srgbClr val="FFFF00"/>
                </a:solidFill>
                <a:latin typeface="Arial" pitchFamily="34" charset="0"/>
              </a:rPr>
              <a:t>        acquire</a:t>
            </a:r>
            <a:r>
              <a:rPr lang="en-ZA" dirty="0">
                <a:solidFill>
                  <a:srgbClr val="FFFF00"/>
                </a:solidFill>
                <a:latin typeface="Arial" pitchFamily="34" charset="0"/>
              </a:rPr>
              <a:t>, or purchase in interstate or foreign </a:t>
            </a:r>
            <a:endParaRPr lang="en-ZA" dirty="0" smtClean="0">
              <a:solidFill>
                <a:srgbClr val="FFFF00"/>
              </a:solidFill>
              <a:latin typeface="Arial" pitchFamily="34" charset="0"/>
            </a:endParaRPr>
          </a:p>
          <a:p>
            <a:pPr marL="0" indent="0">
              <a:buFontTx/>
              <a:buNone/>
              <a:defRPr/>
            </a:pPr>
            <a:r>
              <a:rPr lang="en-ZA" dirty="0">
                <a:solidFill>
                  <a:srgbClr val="FFFF00"/>
                </a:solidFill>
                <a:latin typeface="Arial" pitchFamily="34" charset="0"/>
              </a:rPr>
              <a:t> </a:t>
            </a:r>
            <a:r>
              <a:rPr lang="en-ZA" dirty="0" smtClean="0">
                <a:solidFill>
                  <a:srgbClr val="FFFF00"/>
                </a:solidFill>
                <a:latin typeface="Arial" pitchFamily="34" charset="0"/>
              </a:rPr>
              <a:t>        commerce </a:t>
            </a:r>
            <a:endParaRPr lang="en-GB" sz="4400" dirty="0">
              <a:solidFill>
                <a:srgbClr val="FFFF00"/>
              </a:solidFill>
              <a:latin typeface="Arial" pitchFamily="34" charset="0"/>
            </a:endParaRPr>
          </a:p>
          <a:p>
            <a:pPr marL="0" indent="0">
              <a:buFontTx/>
              <a:buNone/>
              <a:defRPr/>
            </a:pPr>
            <a:r>
              <a:rPr lang="en-ZA" dirty="0" smtClean="0">
                <a:solidFill>
                  <a:srgbClr val="FFFF00"/>
                </a:solidFill>
                <a:latin typeface="Arial" pitchFamily="34" charset="0"/>
              </a:rPr>
              <a:t>       (</a:t>
            </a:r>
            <a:r>
              <a:rPr lang="en-ZA" dirty="0">
                <a:solidFill>
                  <a:srgbClr val="FFFF00"/>
                </a:solidFill>
                <a:latin typeface="Arial" pitchFamily="34" charset="0"/>
              </a:rPr>
              <a:t>A) any fish or wildlife taken, possessed, </a:t>
            </a:r>
            <a:r>
              <a:rPr lang="en-ZA" dirty="0" smtClean="0">
                <a:solidFill>
                  <a:srgbClr val="FFFF00"/>
                </a:solidFill>
                <a:latin typeface="Arial" pitchFamily="34" charset="0"/>
              </a:rPr>
              <a:t> </a:t>
            </a:r>
          </a:p>
          <a:p>
            <a:pPr marL="0" indent="0">
              <a:buFontTx/>
              <a:buNone/>
              <a:defRPr/>
            </a:pPr>
            <a:r>
              <a:rPr lang="en-ZA" dirty="0">
                <a:solidFill>
                  <a:srgbClr val="FFFF00"/>
                </a:solidFill>
                <a:latin typeface="Arial" pitchFamily="34" charset="0"/>
              </a:rPr>
              <a:t> </a:t>
            </a:r>
            <a:r>
              <a:rPr lang="en-ZA" dirty="0" smtClean="0">
                <a:solidFill>
                  <a:srgbClr val="FFFF00"/>
                </a:solidFill>
                <a:latin typeface="Arial" pitchFamily="34" charset="0"/>
              </a:rPr>
              <a:t>      transported</a:t>
            </a:r>
            <a:r>
              <a:rPr lang="en-ZA" dirty="0">
                <a:solidFill>
                  <a:srgbClr val="FFFF00"/>
                </a:solidFill>
                <a:latin typeface="Arial" pitchFamily="34" charset="0"/>
              </a:rPr>
              <a:t>, or sold in violation of any law or </a:t>
            </a:r>
            <a:r>
              <a:rPr lang="en-ZA" dirty="0" smtClean="0">
                <a:solidFill>
                  <a:srgbClr val="FFFF00"/>
                </a:solidFill>
                <a:latin typeface="Arial" pitchFamily="34" charset="0"/>
              </a:rPr>
              <a:t>  </a:t>
            </a:r>
          </a:p>
          <a:p>
            <a:pPr marL="0" indent="0">
              <a:buFontTx/>
              <a:buNone/>
              <a:defRPr/>
            </a:pPr>
            <a:r>
              <a:rPr lang="en-ZA" dirty="0">
                <a:solidFill>
                  <a:srgbClr val="FFFF00"/>
                </a:solidFill>
                <a:latin typeface="Arial" pitchFamily="34" charset="0"/>
              </a:rPr>
              <a:t> </a:t>
            </a:r>
            <a:r>
              <a:rPr lang="en-ZA" dirty="0" smtClean="0">
                <a:solidFill>
                  <a:srgbClr val="FFFF00"/>
                </a:solidFill>
                <a:latin typeface="Arial" pitchFamily="34" charset="0"/>
              </a:rPr>
              <a:t>      regulation </a:t>
            </a:r>
            <a:r>
              <a:rPr lang="en-ZA" dirty="0">
                <a:solidFill>
                  <a:srgbClr val="FFFF00"/>
                </a:solidFill>
                <a:latin typeface="Arial" pitchFamily="34" charset="0"/>
              </a:rPr>
              <a:t>of any State or </a:t>
            </a:r>
            <a:r>
              <a:rPr lang="en-ZA" i="1" u="sng" dirty="0">
                <a:solidFill>
                  <a:srgbClr val="FFFF00"/>
                </a:solidFill>
                <a:latin typeface="Arial" pitchFamily="34" charset="0"/>
              </a:rPr>
              <a:t>in violation of any </a:t>
            </a:r>
            <a:endParaRPr lang="en-ZA" i="1" u="sng" dirty="0" smtClean="0">
              <a:solidFill>
                <a:srgbClr val="FFFF00"/>
              </a:solidFill>
              <a:latin typeface="Arial" pitchFamily="34" charset="0"/>
            </a:endParaRPr>
          </a:p>
          <a:p>
            <a:pPr marL="0" indent="0">
              <a:buFontTx/>
              <a:buNone/>
              <a:defRPr/>
            </a:pPr>
            <a:r>
              <a:rPr lang="en-ZA" i="1" dirty="0">
                <a:solidFill>
                  <a:srgbClr val="FFFF00"/>
                </a:solidFill>
                <a:latin typeface="Arial" pitchFamily="34" charset="0"/>
              </a:rPr>
              <a:t> </a:t>
            </a:r>
            <a:r>
              <a:rPr lang="en-ZA" i="1" dirty="0" smtClean="0">
                <a:solidFill>
                  <a:srgbClr val="FFFF00"/>
                </a:solidFill>
                <a:latin typeface="Arial" pitchFamily="34" charset="0"/>
              </a:rPr>
              <a:t>      </a:t>
            </a:r>
            <a:r>
              <a:rPr lang="en-ZA" i="1" u="sng" dirty="0" smtClean="0">
                <a:solidFill>
                  <a:srgbClr val="FFFF00"/>
                </a:solidFill>
                <a:latin typeface="Arial" pitchFamily="34" charset="0"/>
              </a:rPr>
              <a:t>foreign </a:t>
            </a:r>
            <a:r>
              <a:rPr lang="en-ZA" i="1" u="sng" dirty="0">
                <a:solidFill>
                  <a:srgbClr val="FFFF00"/>
                </a:solidFill>
                <a:latin typeface="Arial" pitchFamily="34" charset="0"/>
              </a:rPr>
              <a:t>law</a:t>
            </a:r>
            <a:r>
              <a:rPr lang="en-ZA" dirty="0">
                <a:solidFill>
                  <a:srgbClr val="FFFF00"/>
                </a:solidFill>
                <a:latin typeface="Arial" pitchFamily="34" charset="0"/>
              </a:rPr>
              <a:t>;…”</a:t>
            </a:r>
            <a:endParaRPr lang="en-ZA" sz="8800" b="1" dirty="0" smtClean="0">
              <a:solidFill>
                <a:srgbClr val="FFFF00"/>
              </a:solidFill>
              <a:latin typeface="Arial" pitchFamily="34" charset="0"/>
            </a:endParaRPr>
          </a:p>
          <a:p>
            <a:pPr eaLnBrk="1" hangingPunct="1">
              <a:lnSpc>
                <a:spcPct val="120000"/>
              </a:lnSpc>
              <a:buFontTx/>
              <a:buNone/>
              <a:defRPr/>
            </a:pPr>
            <a:r>
              <a:rPr lang="en-US" sz="3100" b="1" dirty="0" smtClean="0">
                <a:solidFill>
                  <a:srgbClr val="FFFF00"/>
                </a:solidFill>
                <a:latin typeface="Arial" charset="0"/>
              </a:rPr>
              <a:t>			</a:t>
            </a:r>
            <a:endParaRPr lang="en-US" sz="3600" b="1" dirty="0" smtClean="0">
              <a:solidFill>
                <a:srgbClr val="FFFF00"/>
              </a:solidFill>
              <a:latin typeface="Arial" charset="0"/>
            </a:endParaRPr>
          </a:p>
          <a:p>
            <a:pPr eaLnBrk="1" hangingPunct="1">
              <a:lnSpc>
                <a:spcPct val="120000"/>
              </a:lnSpc>
              <a:buFontTx/>
              <a:buNone/>
              <a:defRPr/>
            </a:pPr>
            <a:endParaRPr lang="en-US" b="1" dirty="0"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773238"/>
          </a:xfrm>
          <a:solidFill>
            <a:schemeClr val="accent1"/>
          </a:solidFill>
        </p:spPr>
        <p:txBody>
          <a:bodyPr/>
          <a:lstStyle/>
          <a:p>
            <a:pPr marL="342900" indent="-342900" eaLnBrk="1" hangingPunct="1"/>
            <a:r>
              <a:rPr lang="en-US" sz="3600" b="1" smtClean="0">
                <a:solidFill>
                  <a:schemeClr val="tx1"/>
                </a:solidFill>
                <a:latin typeface="Arial" charset="0"/>
              </a:rPr>
              <a:t>United States Law 2: </a:t>
            </a:r>
            <a:br>
              <a:rPr lang="en-US" sz="3600" b="1" smtClean="0">
                <a:solidFill>
                  <a:schemeClr val="tx1"/>
                </a:solidFill>
                <a:latin typeface="Arial" charset="0"/>
              </a:rPr>
            </a:br>
            <a:r>
              <a:rPr lang="en-US" sz="3600" b="1" smtClean="0">
                <a:solidFill>
                  <a:schemeClr val="tx1"/>
                </a:solidFill>
                <a:latin typeface="Arial" charset="0"/>
              </a:rPr>
              <a:t>Restitution Laws</a:t>
            </a:r>
            <a:r>
              <a:rPr lang="en-ZA" sz="3600" b="1" smtClean="0">
                <a:solidFill>
                  <a:srgbClr val="FFFF00"/>
                </a:solidFill>
                <a:latin typeface="Arial" charset="0"/>
              </a:rPr>
              <a:t/>
            </a:r>
            <a:br>
              <a:rPr lang="en-ZA" sz="3600" b="1" smtClean="0">
                <a:solidFill>
                  <a:srgbClr val="FFFF00"/>
                </a:solidFill>
                <a:latin typeface="Arial" charset="0"/>
              </a:rPr>
            </a:br>
            <a:r>
              <a:rPr lang="en-US" sz="3600" b="1" smtClean="0">
                <a:solidFill>
                  <a:schemeClr val="tx1"/>
                </a:solidFill>
                <a:latin typeface="Arial" charset="0"/>
              </a:rPr>
              <a:t>  </a:t>
            </a:r>
            <a:endParaRPr lang="en-GB" sz="3600" b="1" smtClean="0">
              <a:solidFill>
                <a:schemeClr val="bg1"/>
              </a:solidFill>
              <a:latin typeface="Arial" charset="0"/>
            </a:endParaRPr>
          </a:p>
        </p:txBody>
      </p:sp>
      <p:sp>
        <p:nvSpPr>
          <p:cNvPr id="12291" name="Rectangle 3"/>
          <p:cNvSpPr>
            <a:spLocks noGrp="1" noChangeArrowheads="1"/>
          </p:cNvSpPr>
          <p:nvPr>
            <p:ph type="body" idx="1"/>
          </p:nvPr>
        </p:nvSpPr>
        <p:spPr>
          <a:xfrm>
            <a:off x="0" y="1752600"/>
            <a:ext cx="9144000" cy="5105400"/>
          </a:xfrm>
          <a:solidFill>
            <a:schemeClr val="tx1"/>
          </a:solidFill>
        </p:spPr>
        <p:txBody>
          <a:bodyPr/>
          <a:lstStyle/>
          <a:p>
            <a:pPr eaLnBrk="1" hangingPunct="1">
              <a:lnSpc>
                <a:spcPct val="120000"/>
              </a:lnSpc>
            </a:pPr>
            <a:endParaRPr lang="en-ZA" b="1" smtClean="0">
              <a:solidFill>
                <a:srgbClr val="FFFF00"/>
              </a:solidFill>
            </a:endParaRPr>
          </a:p>
          <a:p>
            <a:pPr eaLnBrk="1" hangingPunct="1">
              <a:lnSpc>
                <a:spcPct val="120000"/>
              </a:lnSpc>
            </a:pPr>
            <a:r>
              <a:rPr lang="en-ZA" b="1" smtClean="0">
                <a:solidFill>
                  <a:srgbClr val="FFFF00"/>
                </a:solidFill>
              </a:rPr>
              <a:t>Mandatory Victims Restitution Act  (MVRA)</a:t>
            </a:r>
          </a:p>
          <a:p>
            <a:pPr lvl="2" eaLnBrk="1" hangingPunct="1">
              <a:lnSpc>
                <a:spcPct val="120000"/>
              </a:lnSpc>
            </a:pPr>
            <a:r>
              <a:rPr lang="en-ZA" sz="2800" b="1" smtClean="0">
                <a:solidFill>
                  <a:srgbClr val="FFFF00"/>
                </a:solidFill>
                <a:latin typeface="Arial" charset="0"/>
              </a:rPr>
              <a:t>Mandatory Sanction</a:t>
            </a:r>
          </a:p>
          <a:p>
            <a:pPr eaLnBrk="1" hangingPunct="1">
              <a:lnSpc>
                <a:spcPct val="120000"/>
              </a:lnSpc>
              <a:buFontTx/>
              <a:buNone/>
            </a:pPr>
            <a:r>
              <a:rPr lang="en-US" sz="3100" b="1" smtClean="0">
                <a:solidFill>
                  <a:srgbClr val="FFFF00"/>
                </a:solidFill>
                <a:latin typeface="Arial" charset="0"/>
              </a:rPr>
              <a:t>		</a:t>
            </a:r>
            <a:endParaRPr lang="en-US" sz="3600" b="1" smtClean="0">
              <a:solidFill>
                <a:srgbClr val="FFFF00"/>
              </a:solidFill>
              <a:latin typeface="Arial" charset="0"/>
            </a:endParaRPr>
          </a:p>
          <a:p>
            <a:pPr eaLnBrk="1" hangingPunct="1">
              <a:lnSpc>
                <a:spcPct val="120000"/>
              </a:lnSpc>
            </a:pPr>
            <a:r>
              <a:rPr lang="en-ZA" b="1" smtClean="0">
                <a:solidFill>
                  <a:srgbClr val="FFFF00"/>
                </a:solidFill>
              </a:rPr>
              <a:t>Voluntary Witness Protection Act (VWPA)</a:t>
            </a:r>
          </a:p>
          <a:p>
            <a:pPr lvl="2" eaLnBrk="1" hangingPunct="1">
              <a:lnSpc>
                <a:spcPct val="120000"/>
              </a:lnSpc>
            </a:pPr>
            <a:r>
              <a:rPr lang="en-ZA" sz="2800" b="1" smtClean="0">
                <a:solidFill>
                  <a:srgbClr val="FFFF00"/>
                </a:solidFill>
                <a:latin typeface="Arial" charset="0"/>
              </a:rPr>
              <a:t>Discretionary sanction </a:t>
            </a:r>
          </a:p>
          <a:p>
            <a:pPr eaLnBrk="1" hangingPunct="1">
              <a:lnSpc>
                <a:spcPct val="120000"/>
              </a:lnSpc>
            </a:pPr>
            <a:endParaRPr lang="en-ZA" b="1" smtClean="0">
              <a:solidFill>
                <a:srgbClr val="FFFF00"/>
              </a:solidFill>
            </a:endParaRPr>
          </a:p>
          <a:p>
            <a:pPr lvl="2" eaLnBrk="1" hangingPunct="1">
              <a:lnSpc>
                <a:spcPct val="120000"/>
              </a:lnSpc>
            </a:pPr>
            <a:endParaRPr lang="en-ZA" sz="2800" b="1" smtClean="0">
              <a:solidFill>
                <a:srgbClr val="FFFF00"/>
              </a:solidFill>
              <a:latin typeface="Arial" charset="0"/>
            </a:endParaRPr>
          </a:p>
          <a:p>
            <a:pPr lvl="2" eaLnBrk="1" hangingPunct="1">
              <a:lnSpc>
                <a:spcPct val="120000"/>
              </a:lnSpc>
            </a:pPr>
            <a:endParaRPr lang="en-ZA" sz="2800" b="1"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752600"/>
          </a:xfrm>
          <a:solidFill>
            <a:schemeClr val="accent1"/>
          </a:solidFill>
        </p:spPr>
        <p:txBody>
          <a:bodyPr/>
          <a:lstStyle/>
          <a:p>
            <a:pPr eaLnBrk="1" hangingPunct="1"/>
            <a:r>
              <a:rPr lang="en-US" sz="4000" b="1" smtClean="0">
                <a:solidFill>
                  <a:schemeClr val="tx1"/>
                </a:solidFill>
                <a:latin typeface="Arial" charset="0"/>
              </a:rPr>
              <a:t>Key Question 1: Ownership </a:t>
            </a:r>
            <a:br>
              <a:rPr lang="en-US" sz="4000" b="1" smtClean="0">
                <a:solidFill>
                  <a:schemeClr val="tx1"/>
                </a:solidFill>
                <a:latin typeface="Arial" charset="0"/>
              </a:rPr>
            </a:br>
            <a:r>
              <a:rPr lang="en-US" sz="4000" b="1" smtClean="0">
                <a:solidFill>
                  <a:schemeClr val="tx1"/>
                </a:solidFill>
                <a:latin typeface="Arial" charset="0"/>
              </a:rPr>
              <a:t>Return day: New York District Court</a:t>
            </a:r>
            <a:endParaRPr lang="en-GB" sz="4000" b="1" smtClean="0">
              <a:solidFill>
                <a:schemeClr val="bg1"/>
              </a:solidFill>
              <a:latin typeface="Arial" charset="0"/>
            </a:endParaRPr>
          </a:p>
        </p:txBody>
      </p:sp>
      <p:sp>
        <p:nvSpPr>
          <p:cNvPr id="7171" name="Rectangle 3"/>
          <p:cNvSpPr>
            <a:spLocks noGrp="1" noChangeArrowheads="1"/>
          </p:cNvSpPr>
          <p:nvPr>
            <p:ph type="body" idx="1"/>
          </p:nvPr>
        </p:nvSpPr>
        <p:spPr>
          <a:xfrm>
            <a:off x="0" y="1752600"/>
            <a:ext cx="9144000" cy="5105400"/>
          </a:xfrm>
          <a:solidFill>
            <a:schemeClr val="tx1"/>
          </a:solidFill>
        </p:spPr>
        <p:txBody>
          <a:bodyPr/>
          <a:lstStyle/>
          <a:p>
            <a:pPr lvl="1" eaLnBrk="1" hangingPunct="1">
              <a:lnSpc>
                <a:spcPct val="120000"/>
              </a:lnSpc>
              <a:buFont typeface="Arial" pitchFamily="34" charset="0"/>
              <a:buChar char="•"/>
              <a:defRPr/>
            </a:pPr>
            <a:r>
              <a:rPr lang="en-US" b="1" dirty="0" smtClean="0">
                <a:solidFill>
                  <a:srgbClr val="FFFF00"/>
                </a:solidFill>
                <a:latin typeface="Arial" charset="0"/>
              </a:rPr>
              <a:t>Court dismisses USA request for restitution to South Africa </a:t>
            </a:r>
          </a:p>
          <a:p>
            <a:pPr lvl="1" eaLnBrk="1" hangingPunct="1">
              <a:lnSpc>
                <a:spcPct val="120000"/>
              </a:lnSpc>
              <a:buFont typeface="Arial" pitchFamily="34" charset="0"/>
              <a:buChar char="•"/>
              <a:defRPr/>
            </a:pPr>
            <a:endParaRPr lang="en-US" b="1" dirty="0">
              <a:solidFill>
                <a:srgbClr val="FFFF00"/>
              </a:solidFill>
              <a:latin typeface="Arial" charset="0"/>
            </a:endParaRPr>
          </a:p>
          <a:p>
            <a:pPr lvl="1" eaLnBrk="1" hangingPunct="1">
              <a:lnSpc>
                <a:spcPct val="120000"/>
              </a:lnSpc>
              <a:buFont typeface="Arial" pitchFamily="34" charset="0"/>
              <a:buChar char="•"/>
              <a:defRPr/>
            </a:pPr>
            <a:endParaRPr lang="en-US" b="1" dirty="0" smtClean="0">
              <a:solidFill>
                <a:srgbClr val="FFFF00"/>
              </a:solidFill>
              <a:latin typeface="Arial" charset="0"/>
            </a:endParaRPr>
          </a:p>
          <a:p>
            <a:pPr marL="971550" lvl="1" indent="-514350" eaLnBrk="1" hangingPunct="1">
              <a:lnSpc>
                <a:spcPct val="120000"/>
              </a:lnSpc>
              <a:buFontTx/>
              <a:buAutoNum type="alphaLcParenBoth"/>
              <a:defRPr/>
            </a:pPr>
            <a:r>
              <a:rPr lang="en-US" b="1" dirty="0" smtClean="0">
                <a:solidFill>
                  <a:srgbClr val="FFFF00"/>
                </a:solidFill>
                <a:latin typeface="Arial" charset="0"/>
              </a:rPr>
              <a:t>under MVRA </a:t>
            </a:r>
          </a:p>
          <a:p>
            <a:pPr marL="457200" lvl="1" indent="0" eaLnBrk="1" hangingPunct="1">
              <a:lnSpc>
                <a:spcPct val="120000"/>
              </a:lnSpc>
              <a:buFontTx/>
              <a:buNone/>
              <a:defRPr/>
            </a:pPr>
            <a:r>
              <a:rPr lang="en-US" b="1" dirty="0" smtClean="0">
                <a:solidFill>
                  <a:srgbClr val="FFFF00"/>
                </a:solidFill>
                <a:latin typeface="Arial" charset="0"/>
              </a:rPr>
              <a:t> 	- “the state does not own the fish” </a:t>
            </a:r>
          </a:p>
          <a:p>
            <a:pPr marL="457200" lvl="1" indent="0" eaLnBrk="1" hangingPunct="1">
              <a:lnSpc>
                <a:spcPct val="120000"/>
              </a:lnSpc>
              <a:buFontTx/>
              <a:buNone/>
              <a:defRPr/>
            </a:pPr>
            <a:r>
              <a:rPr lang="en-US" b="1" dirty="0">
                <a:solidFill>
                  <a:srgbClr val="FFFF00"/>
                </a:solidFill>
                <a:latin typeface="Arial" charset="0"/>
              </a:rPr>
              <a:t>	</a:t>
            </a:r>
            <a:r>
              <a:rPr lang="en-US" b="1" dirty="0" smtClean="0">
                <a:solidFill>
                  <a:srgbClr val="FFFF00"/>
                </a:solidFill>
                <a:latin typeface="Arial" charset="0"/>
              </a:rPr>
              <a:t>-  not a “property” interest, but  regulatory one </a:t>
            </a:r>
          </a:p>
          <a:p>
            <a:pPr marL="457200" lvl="1" indent="0" eaLnBrk="1" hangingPunct="1">
              <a:lnSpc>
                <a:spcPct val="120000"/>
              </a:lnSpc>
              <a:buFontTx/>
              <a:buNone/>
              <a:defRPr/>
            </a:pPr>
            <a:r>
              <a:rPr lang="en-US" b="1" dirty="0" smtClean="0">
                <a:solidFill>
                  <a:srgbClr val="FFFF00"/>
                </a:solidFill>
                <a:latin typeface="Arial" charset="0"/>
              </a:rPr>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371600"/>
          </a:xfrm>
          <a:solidFill>
            <a:schemeClr val="accent1"/>
          </a:solidFill>
        </p:spPr>
        <p:txBody>
          <a:bodyPr/>
          <a:lstStyle/>
          <a:p>
            <a:pPr eaLnBrk="1" hangingPunct="1"/>
            <a:r>
              <a:rPr lang="en-US" sz="3600" b="1" smtClean="0">
                <a:solidFill>
                  <a:schemeClr val="tx1"/>
                </a:solidFill>
              </a:rPr>
              <a:t>Key question 1: Ownership </a:t>
            </a:r>
            <a:br>
              <a:rPr lang="en-US" sz="3600" b="1" smtClean="0">
                <a:solidFill>
                  <a:schemeClr val="tx1"/>
                </a:solidFill>
              </a:rPr>
            </a:br>
            <a:r>
              <a:rPr lang="en-US" sz="3600" b="1" smtClean="0">
                <a:solidFill>
                  <a:schemeClr val="tx1"/>
                </a:solidFill>
              </a:rPr>
              <a:t>Common Law: Nature of things/property</a:t>
            </a:r>
            <a:endParaRPr lang="en-GB" sz="3600" b="1" smtClean="0">
              <a:solidFill>
                <a:schemeClr val="tx1"/>
              </a:solidFill>
            </a:endParaRPr>
          </a:p>
        </p:txBody>
      </p:sp>
      <p:sp>
        <p:nvSpPr>
          <p:cNvPr id="17411" name="Rectangle 3"/>
          <p:cNvSpPr>
            <a:spLocks noGrp="1" noChangeArrowheads="1"/>
          </p:cNvSpPr>
          <p:nvPr>
            <p:ph type="body" idx="1"/>
          </p:nvPr>
        </p:nvSpPr>
        <p:spPr>
          <a:xfrm>
            <a:off x="0" y="1371600"/>
            <a:ext cx="9144000" cy="5486400"/>
          </a:xfrm>
          <a:solidFill>
            <a:schemeClr val="tx1"/>
          </a:solidFill>
        </p:spPr>
        <p:txBody>
          <a:bodyPr/>
          <a:lstStyle/>
          <a:p>
            <a:pPr eaLnBrk="1" hangingPunct="1">
              <a:lnSpc>
                <a:spcPct val="120000"/>
              </a:lnSpc>
              <a:buClr>
                <a:srgbClr val="00FFFF"/>
              </a:buClr>
              <a:buFontTx/>
              <a:buNone/>
              <a:defRPr/>
            </a:pPr>
            <a:endParaRPr lang="en-US" sz="1000" b="1" dirty="0" smtClean="0">
              <a:solidFill>
                <a:srgbClr val="99FF33"/>
              </a:solidFill>
            </a:endParaRPr>
          </a:p>
          <a:p>
            <a:pPr eaLnBrk="1" hangingPunct="1">
              <a:lnSpc>
                <a:spcPct val="120000"/>
              </a:lnSpc>
              <a:buClr>
                <a:srgbClr val="00FFFF"/>
              </a:buClr>
              <a:buFontTx/>
              <a:buNone/>
              <a:defRPr/>
            </a:pPr>
            <a:r>
              <a:rPr lang="en-US" sz="2400" b="1" dirty="0" smtClean="0">
                <a:solidFill>
                  <a:srgbClr val="99FF33"/>
                </a:solidFill>
              </a:rPr>
              <a:t> </a:t>
            </a:r>
            <a:r>
              <a:rPr lang="en-US" b="1" u="sng" dirty="0" smtClean="0">
                <a:solidFill>
                  <a:srgbClr val="FFFF00"/>
                </a:solidFill>
                <a:latin typeface="Arial" charset="0"/>
              </a:rPr>
              <a:t>Res Nullius</a:t>
            </a:r>
          </a:p>
          <a:p>
            <a:pPr eaLnBrk="1" hangingPunct="1">
              <a:lnSpc>
                <a:spcPct val="120000"/>
              </a:lnSpc>
              <a:buClr>
                <a:srgbClr val="00FFFF"/>
              </a:buClr>
              <a:defRPr/>
            </a:pPr>
            <a:r>
              <a:rPr lang="en-US" b="1" dirty="0" smtClean="0">
                <a:solidFill>
                  <a:srgbClr val="FFFF00"/>
                </a:solidFill>
                <a:latin typeface="Arial" charset="0"/>
              </a:rPr>
              <a:t>Owned by nobody but subject to capture</a:t>
            </a:r>
          </a:p>
          <a:p>
            <a:pPr eaLnBrk="1" hangingPunct="1">
              <a:lnSpc>
                <a:spcPct val="120000"/>
              </a:lnSpc>
              <a:buClr>
                <a:srgbClr val="00FFFF"/>
              </a:buClr>
              <a:buFontTx/>
              <a:buNone/>
              <a:defRPr/>
            </a:pPr>
            <a:r>
              <a:rPr lang="en-US" b="1" u="sng" dirty="0" smtClean="0">
                <a:solidFill>
                  <a:srgbClr val="FFFF00"/>
                </a:solidFill>
                <a:latin typeface="Arial" charset="0"/>
              </a:rPr>
              <a:t>Res </a:t>
            </a:r>
            <a:r>
              <a:rPr lang="en-US" b="1" u="sng" dirty="0" err="1" smtClean="0">
                <a:solidFill>
                  <a:srgbClr val="FFFF00"/>
                </a:solidFill>
                <a:latin typeface="Arial" charset="0"/>
              </a:rPr>
              <a:t>Publicae</a:t>
            </a:r>
            <a:endParaRPr lang="en-US" b="1" dirty="0" smtClean="0">
              <a:solidFill>
                <a:srgbClr val="FFFF00"/>
              </a:solidFill>
              <a:latin typeface="Arial" charset="0"/>
            </a:endParaRPr>
          </a:p>
          <a:p>
            <a:pPr eaLnBrk="1" hangingPunct="1">
              <a:lnSpc>
                <a:spcPct val="120000"/>
              </a:lnSpc>
              <a:buClr>
                <a:srgbClr val="00FFFF"/>
              </a:buClr>
              <a:defRPr/>
            </a:pPr>
            <a:r>
              <a:rPr lang="en-US" b="1" dirty="0" smtClean="0">
                <a:solidFill>
                  <a:srgbClr val="FFFF00"/>
                </a:solidFill>
                <a:latin typeface="Arial" charset="0"/>
              </a:rPr>
              <a:t>Owned by the State on behalf of </a:t>
            </a:r>
            <a:r>
              <a:rPr lang="en-US" b="1" dirty="0" err="1" smtClean="0">
                <a:solidFill>
                  <a:srgbClr val="FFFF00"/>
                </a:solidFill>
                <a:latin typeface="Arial" charset="0"/>
              </a:rPr>
              <a:t>peop</a:t>
            </a:r>
            <a:endParaRPr lang="en-US" b="1" dirty="0" smtClean="0">
              <a:solidFill>
                <a:srgbClr val="FFFF00"/>
              </a:solidFill>
              <a:latin typeface="Arial" charset="0"/>
            </a:endParaRPr>
          </a:p>
          <a:p>
            <a:pPr marL="0" indent="0" eaLnBrk="1" hangingPunct="1">
              <a:lnSpc>
                <a:spcPct val="120000"/>
              </a:lnSpc>
              <a:buClr>
                <a:srgbClr val="00FFFF"/>
              </a:buClr>
              <a:buFontTx/>
              <a:buNone/>
              <a:defRPr/>
            </a:pPr>
            <a:endParaRPr lang="en-US" sz="2800" b="1" u="sng" dirty="0" smtClean="0">
              <a:solidFill>
                <a:srgbClr val="FFFF00"/>
              </a:solidFill>
              <a:latin typeface="Arial" charset="0"/>
            </a:endParaRPr>
          </a:p>
          <a:p>
            <a:pPr marL="0" indent="0" eaLnBrk="1" hangingPunct="1">
              <a:lnSpc>
                <a:spcPct val="120000"/>
              </a:lnSpc>
              <a:buClr>
                <a:srgbClr val="00FFFF"/>
              </a:buClr>
              <a:buFontTx/>
              <a:buNone/>
              <a:defRPr/>
            </a:pPr>
            <a:r>
              <a:rPr lang="en-US" b="1" u="sng" dirty="0" smtClean="0">
                <a:solidFill>
                  <a:srgbClr val="FFFF00"/>
                </a:solidFill>
                <a:latin typeface="Arial" charset="0"/>
              </a:rPr>
              <a:t>Appeal Court held</a:t>
            </a:r>
            <a:r>
              <a:rPr lang="en-US" b="1" dirty="0" smtClean="0">
                <a:solidFill>
                  <a:srgbClr val="FFFF00"/>
                </a:solidFill>
                <a:latin typeface="Arial" charset="0"/>
              </a:rPr>
              <a:t>: </a:t>
            </a:r>
          </a:p>
          <a:p>
            <a:pPr eaLnBrk="1" hangingPunct="1">
              <a:lnSpc>
                <a:spcPct val="120000"/>
              </a:lnSpc>
              <a:buClr>
                <a:srgbClr val="00FFFF"/>
              </a:buClr>
              <a:buFontTx/>
              <a:buNone/>
              <a:defRPr/>
            </a:pPr>
            <a:r>
              <a:rPr lang="en-US" b="1" dirty="0" smtClean="0">
                <a:solidFill>
                  <a:srgbClr val="FFFF00"/>
                </a:solidFill>
                <a:latin typeface="Arial" charset="0"/>
              </a:rPr>
              <a:t>Defendants conduct deprived South Africa of money it was due; SA:  a property interest</a:t>
            </a:r>
            <a:endParaRPr lang="en-GB" b="1" dirty="0"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752600"/>
          </a:xfrm>
          <a:solidFill>
            <a:schemeClr val="accent1"/>
          </a:solidFill>
        </p:spPr>
        <p:txBody>
          <a:bodyPr/>
          <a:lstStyle/>
          <a:p>
            <a:pPr eaLnBrk="1" hangingPunct="1"/>
            <a:r>
              <a:rPr lang="en-US" sz="4000" b="1" smtClean="0">
                <a:solidFill>
                  <a:schemeClr val="tx1"/>
                </a:solidFill>
                <a:latin typeface="Arial" charset="0"/>
              </a:rPr>
              <a:t>Key question 1: Ownership/property</a:t>
            </a:r>
            <a:br>
              <a:rPr lang="en-US" sz="4000" b="1" smtClean="0">
                <a:solidFill>
                  <a:schemeClr val="tx1"/>
                </a:solidFill>
                <a:latin typeface="Arial" charset="0"/>
              </a:rPr>
            </a:br>
            <a:r>
              <a:rPr lang="en-US" sz="4000" b="1" smtClean="0">
                <a:solidFill>
                  <a:schemeClr val="tx1"/>
                </a:solidFill>
                <a:latin typeface="Arial" charset="0"/>
              </a:rPr>
              <a:t>Appeal Court</a:t>
            </a:r>
            <a:endParaRPr lang="en-GB" sz="4000" b="1" smtClean="0">
              <a:solidFill>
                <a:schemeClr val="bg1"/>
              </a:solidFill>
              <a:latin typeface="Arial" charset="0"/>
            </a:endParaRPr>
          </a:p>
        </p:txBody>
      </p:sp>
      <p:sp>
        <p:nvSpPr>
          <p:cNvPr id="7171" name="Rectangle 3"/>
          <p:cNvSpPr>
            <a:spLocks noGrp="1" noChangeArrowheads="1"/>
          </p:cNvSpPr>
          <p:nvPr>
            <p:ph type="body" idx="1"/>
          </p:nvPr>
        </p:nvSpPr>
        <p:spPr>
          <a:xfrm>
            <a:off x="0" y="1752600"/>
            <a:ext cx="9144000" cy="5105400"/>
          </a:xfrm>
          <a:solidFill>
            <a:schemeClr val="tx1"/>
          </a:solidFill>
        </p:spPr>
        <p:txBody>
          <a:bodyPr/>
          <a:lstStyle/>
          <a:p>
            <a:pPr marL="457200" lvl="1" indent="0" eaLnBrk="1" hangingPunct="1">
              <a:lnSpc>
                <a:spcPct val="120000"/>
              </a:lnSpc>
              <a:buFontTx/>
              <a:buNone/>
              <a:defRPr/>
            </a:pPr>
            <a:r>
              <a:rPr lang="en-ZA" b="1" dirty="0" smtClean="0">
                <a:solidFill>
                  <a:srgbClr val="FFFF00"/>
                </a:solidFill>
                <a:latin typeface="Arial" pitchFamily="34" charset="0"/>
              </a:rPr>
              <a:t>“…conspiracy </a:t>
            </a:r>
            <a:r>
              <a:rPr lang="en-ZA" b="1" dirty="0">
                <a:solidFill>
                  <a:srgbClr val="FFFF00"/>
                </a:solidFill>
                <a:latin typeface="Arial" pitchFamily="34" charset="0"/>
              </a:rPr>
              <a:t>to conceal their illegal trade in lobster deprived South Africa of money it was due. </a:t>
            </a:r>
            <a:r>
              <a:rPr lang="en-ZA" b="1" dirty="0" smtClean="0">
                <a:solidFill>
                  <a:srgbClr val="FFFF00"/>
                </a:solidFill>
                <a:latin typeface="Arial" pitchFamily="34" charset="0"/>
              </a:rPr>
              <a:t>…defendants </a:t>
            </a:r>
            <a:r>
              <a:rPr lang="en-ZA" b="1" dirty="0">
                <a:solidFill>
                  <a:srgbClr val="FFFF00"/>
                </a:solidFill>
                <a:latin typeface="Arial" pitchFamily="34" charset="0"/>
              </a:rPr>
              <a:t>conduct deprived South Africa of proceeds from the sale of illegally harvested </a:t>
            </a:r>
            <a:r>
              <a:rPr lang="en-ZA" b="1" dirty="0" smtClean="0">
                <a:solidFill>
                  <a:srgbClr val="FFFF00"/>
                </a:solidFill>
                <a:latin typeface="Arial" pitchFamily="34" charset="0"/>
              </a:rPr>
              <a:t>lobsters.”</a:t>
            </a:r>
            <a:r>
              <a:rPr lang="en-US" b="1" dirty="0" smtClean="0">
                <a:solidFill>
                  <a:srgbClr val="FFFF00"/>
                </a:solidFill>
                <a:latin typeface="Arial" pitchFamily="34" charset="0"/>
              </a:rPr>
              <a:t>	</a:t>
            </a:r>
          </a:p>
          <a:p>
            <a:pPr lvl="1" eaLnBrk="1" hangingPunct="1">
              <a:lnSpc>
                <a:spcPct val="120000"/>
              </a:lnSpc>
              <a:buFontTx/>
              <a:buChar char="-"/>
              <a:defRPr/>
            </a:pPr>
            <a:r>
              <a:rPr lang="en-ZA" b="1" dirty="0" smtClean="0">
                <a:solidFill>
                  <a:srgbClr val="FFFF00"/>
                </a:solidFill>
                <a:latin typeface="Arial" pitchFamily="34" charset="0"/>
              </a:rPr>
              <a:t>As such depriving </a:t>
            </a:r>
            <a:r>
              <a:rPr lang="en-ZA" b="1" dirty="0">
                <a:solidFill>
                  <a:srgbClr val="FFFF00"/>
                </a:solidFill>
                <a:latin typeface="Arial" pitchFamily="34" charset="0"/>
              </a:rPr>
              <a:t>South Africa of that revenue is an offence against </a:t>
            </a:r>
            <a:r>
              <a:rPr lang="en-ZA" b="1" dirty="0" smtClean="0">
                <a:solidFill>
                  <a:srgbClr val="FFFF00"/>
                </a:solidFill>
                <a:latin typeface="Arial" pitchFamily="34" charset="0"/>
              </a:rPr>
              <a:t>property;</a:t>
            </a:r>
          </a:p>
          <a:p>
            <a:pPr lvl="1" eaLnBrk="1" hangingPunct="1">
              <a:lnSpc>
                <a:spcPct val="120000"/>
              </a:lnSpc>
              <a:buFontTx/>
              <a:buChar char="-"/>
              <a:defRPr/>
            </a:pPr>
            <a:r>
              <a:rPr lang="en-ZA" b="1" dirty="0" smtClean="0">
                <a:solidFill>
                  <a:srgbClr val="FFFF00"/>
                </a:solidFill>
                <a:latin typeface="Arial" pitchFamily="34" charset="0"/>
              </a:rPr>
              <a:t>South Africa has a property interest even though not literally owner of the fish</a:t>
            </a:r>
            <a:endParaRPr lang="en-US" b="1" dirty="0" smtClean="0">
              <a:solidFill>
                <a:srgbClr val="FFFF00"/>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752600"/>
          </a:xfrm>
          <a:solidFill>
            <a:schemeClr val="accent1"/>
          </a:solidFill>
        </p:spPr>
        <p:txBody>
          <a:bodyPr/>
          <a:lstStyle/>
          <a:p>
            <a:pPr eaLnBrk="1" hangingPunct="1"/>
            <a:r>
              <a:rPr lang="en-US" sz="3800" b="1" smtClean="0">
                <a:solidFill>
                  <a:schemeClr val="tx1"/>
                </a:solidFill>
              </a:rPr>
              <a:t/>
            </a:r>
            <a:br>
              <a:rPr lang="en-US" sz="3800" b="1" smtClean="0">
                <a:solidFill>
                  <a:schemeClr val="tx1"/>
                </a:solidFill>
              </a:rPr>
            </a:br>
            <a:r>
              <a:rPr lang="en-US" sz="3800" b="1" smtClean="0">
                <a:solidFill>
                  <a:schemeClr val="tx1"/>
                </a:solidFill>
              </a:rPr>
              <a:t>Key Question 1: Who is owner of resource</a:t>
            </a:r>
            <a:br>
              <a:rPr lang="en-US" sz="3800" b="1" smtClean="0">
                <a:solidFill>
                  <a:schemeClr val="tx1"/>
                </a:solidFill>
              </a:rPr>
            </a:br>
            <a:r>
              <a:rPr lang="en-US" sz="3800" b="1" smtClean="0">
                <a:solidFill>
                  <a:schemeClr val="tx1"/>
                </a:solidFill>
              </a:rPr>
              <a:t>Public Trust Doctrine</a:t>
            </a:r>
            <a:br>
              <a:rPr lang="en-US" sz="3800" b="1" smtClean="0">
                <a:solidFill>
                  <a:schemeClr val="tx1"/>
                </a:solidFill>
              </a:rPr>
            </a:br>
            <a:endParaRPr lang="en-GB" sz="3800" b="1" smtClean="0">
              <a:solidFill>
                <a:schemeClr val="tx1"/>
              </a:solidFill>
            </a:endParaRPr>
          </a:p>
        </p:txBody>
      </p:sp>
      <p:sp>
        <p:nvSpPr>
          <p:cNvPr id="16387" name="Rectangle 3"/>
          <p:cNvSpPr>
            <a:spLocks noGrp="1" noChangeArrowheads="1"/>
          </p:cNvSpPr>
          <p:nvPr>
            <p:ph type="body" idx="1"/>
          </p:nvPr>
        </p:nvSpPr>
        <p:spPr>
          <a:xfrm>
            <a:off x="0" y="1752600"/>
            <a:ext cx="9144000" cy="5105400"/>
          </a:xfrm>
          <a:solidFill>
            <a:schemeClr val="tx1"/>
          </a:solidFill>
        </p:spPr>
        <p:txBody>
          <a:bodyPr/>
          <a:lstStyle/>
          <a:p>
            <a:pPr eaLnBrk="1" hangingPunct="1">
              <a:lnSpc>
                <a:spcPct val="120000"/>
              </a:lnSpc>
              <a:buFontTx/>
              <a:buNone/>
            </a:pPr>
            <a:endParaRPr lang="en-US" sz="2800" smtClean="0">
              <a:solidFill>
                <a:srgbClr val="FFFF00"/>
              </a:solidFill>
            </a:endParaRPr>
          </a:p>
          <a:p>
            <a:pPr eaLnBrk="1" hangingPunct="1">
              <a:lnSpc>
                <a:spcPct val="120000"/>
              </a:lnSpc>
              <a:buFontTx/>
              <a:buNone/>
            </a:pPr>
            <a:r>
              <a:rPr lang="en-US" u="sng" smtClean="0">
                <a:solidFill>
                  <a:srgbClr val="FFFF00"/>
                </a:solidFill>
                <a:latin typeface="Arial" charset="0"/>
              </a:rPr>
              <a:t>NEMA Principles</a:t>
            </a:r>
            <a:r>
              <a:rPr lang="en-US" smtClean="0">
                <a:solidFill>
                  <a:srgbClr val="FFFF00"/>
                </a:solidFill>
                <a:latin typeface="Arial" charset="0"/>
              </a:rPr>
              <a:t>: </a:t>
            </a:r>
          </a:p>
          <a:p>
            <a:pPr eaLnBrk="1" hangingPunct="1">
              <a:lnSpc>
                <a:spcPct val="120000"/>
              </a:lnSpc>
              <a:buFontTx/>
              <a:buNone/>
            </a:pPr>
            <a:r>
              <a:rPr lang="en-US" smtClean="0">
                <a:solidFill>
                  <a:srgbClr val="FFFF00"/>
                </a:solidFill>
                <a:latin typeface="Arial" charset="0"/>
              </a:rPr>
              <a:t> </a:t>
            </a:r>
            <a:r>
              <a:rPr lang="en-GB" smtClean="0">
                <a:solidFill>
                  <a:srgbClr val="FFFF00"/>
                </a:solidFill>
                <a:latin typeface="Arial" charset="0"/>
              </a:rPr>
              <a:t>[t]he environment is held in public trust for the people, the beneficial use of environmental resources must serve the public interest and the environment must be protected as the people’s common heritage.</a:t>
            </a:r>
            <a:r>
              <a:rPr lang="en-US" b="1" smtClean="0">
                <a:solidFill>
                  <a:srgbClr val="FFFF00"/>
                </a:solidFill>
                <a:latin typeface="Arial" charset="0"/>
              </a:rPr>
              <a:t>…     (sect. 2(4)(o)</a:t>
            </a:r>
          </a:p>
          <a:p>
            <a:pPr eaLnBrk="1" hangingPunct="1">
              <a:lnSpc>
                <a:spcPct val="120000"/>
              </a:lnSpc>
              <a:buFontTx/>
              <a:buNone/>
            </a:pPr>
            <a:endParaRPr lang="en-US" b="1"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71600"/>
          </a:xfrm>
          <a:solidFill>
            <a:schemeClr val="accent1"/>
          </a:solidFill>
        </p:spPr>
        <p:txBody>
          <a:bodyPr/>
          <a:lstStyle/>
          <a:p>
            <a:pPr eaLnBrk="1" hangingPunct="1"/>
            <a:r>
              <a:rPr lang="en-ZA" sz="3600" b="1" smtClean="0"/>
              <a:t>Key question 2</a:t>
            </a:r>
            <a:br>
              <a:rPr lang="en-ZA" sz="3600" b="1" smtClean="0"/>
            </a:br>
            <a:r>
              <a:rPr lang="en-ZA" sz="3600" b="1" smtClean="0"/>
              <a:t>Mandatory Victims Restitution Act  (MVRA)</a:t>
            </a:r>
            <a:endParaRPr lang="en-GB" sz="3600" b="1" smtClean="0"/>
          </a:p>
        </p:txBody>
      </p:sp>
      <p:sp>
        <p:nvSpPr>
          <p:cNvPr id="17411" name="Rectangle 3"/>
          <p:cNvSpPr>
            <a:spLocks noGrp="1" noChangeArrowheads="1"/>
          </p:cNvSpPr>
          <p:nvPr>
            <p:ph type="body" idx="1"/>
          </p:nvPr>
        </p:nvSpPr>
        <p:spPr>
          <a:xfrm>
            <a:off x="0" y="1371600"/>
            <a:ext cx="9144000" cy="5486400"/>
          </a:xfrm>
          <a:solidFill>
            <a:schemeClr val="tx1"/>
          </a:solidFill>
        </p:spPr>
        <p:txBody>
          <a:bodyPr/>
          <a:lstStyle/>
          <a:p>
            <a:pPr marL="0" indent="0">
              <a:buFontTx/>
              <a:buNone/>
            </a:pPr>
            <a:endParaRPr lang="en-US" b="1" smtClean="0">
              <a:solidFill>
                <a:srgbClr val="FFFF00"/>
              </a:solidFill>
              <a:latin typeface="Arial" charset="0"/>
            </a:endParaRPr>
          </a:p>
          <a:p>
            <a:pPr marL="0" indent="0">
              <a:buFontTx/>
              <a:buNone/>
            </a:pPr>
            <a:r>
              <a:rPr lang="en-US" b="1" smtClean="0">
                <a:solidFill>
                  <a:srgbClr val="FFFF00"/>
                </a:solidFill>
                <a:latin typeface="Arial" charset="0"/>
              </a:rPr>
              <a:t>MVRA</a:t>
            </a:r>
            <a:r>
              <a:rPr lang="en-GB" smtClean="0">
                <a:solidFill>
                  <a:srgbClr val="FFFF00"/>
                </a:solidFill>
                <a:latin typeface="Arial" charset="0"/>
              </a:rPr>
              <a:t>: …the term "victim" means a person directly and proximately harmed as a result of the commission of an offense for which restitution may be ordered…</a:t>
            </a:r>
          </a:p>
          <a:p>
            <a:pPr marL="0" indent="0">
              <a:buFontTx/>
              <a:buNone/>
            </a:pPr>
            <a:endParaRPr lang="en-US" b="1" smtClean="0">
              <a:solidFill>
                <a:srgbClr val="FFFF00"/>
              </a:solidFill>
              <a:latin typeface="Arial" charset="0"/>
            </a:endParaRPr>
          </a:p>
          <a:p>
            <a:pPr marL="0" indent="0">
              <a:buFontTx/>
              <a:buNone/>
            </a:pPr>
            <a:r>
              <a:rPr lang="en-US" b="1" smtClean="0">
                <a:solidFill>
                  <a:srgbClr val="FFFF00"/>
                </a:solidFill>
                <a:latin typeface="Arial" charset="0"/>
              </a:rPr>
              <a:t>District Court 2</a:t>
            </a:r>
          </a:p>
          <a:p>
            <a:pPr marL="0" indent="0">
              <a:buFontTx/>
              <a:buNone/>
            </a:pPr>
            <a:r>
              <a:rPr lang="en-US" b="1" smtClean="0">
                <a:solidFill>
                  <a:srgbClr val="FFFF00"/>
                </a:solidFill>
                <a:latin typeface="Arial" charset="0"/>
              </a:rPr>
              <a:t>South Africa </a:t>
            </a:r>
            <a:r>
              <a:rPr lang="en-US" b="1" u="sng" smtClean="0">
                <a:solidFill>
                  <a:srgbClr val="FFFF00"/>
                </a:solidFill>
                <a:latin typeface="Arial" charset="0"/>
              </a:rPr>
              <a:t>not</a:t>
            </a:r>
            <a:r>
              <a:rPr lang="en-US" b="1" smtClean="0">
                <a:solidFill>
                  <a:srgbClr val="FFFF00"/>
                </a:solidFill>
                <a:latin typeface="Arial" charset="0"/>
              </a:rPr>
              <a:t> a “victim”  as defined</a:t>
            </a:r>
          </a:p>
          <a:p>
            <a:pPr marL="457200" lvl="1" indent="0" eaLnBrk="1" hangingPunct="1">
              <a:lnSpc>
                <a:spcPct val="120000"/>
              </a:lnSpc>
              <a:buFontTx/>
              <a:buNone/>
            </a:pPr>
            <a:r>
              <a:rPr lang="en-US" b="1" smtClean="0">
                <a:solidFill>
                  <a:srgbClr val="FFFF00"/>
                </a:solidFill>
                <a:latin typeface="Arial" charset="0"/>
              </a:rPr>
              <a:t>      </a:t>
            </a:r>
          </a:p>
          <a:p>
            <a:pPr marL="0" indent="0">
              <a:buFontTx/>
              <a:buNone/>
            </a:pPr>
            <a:endParaRPr lang="en-US" sz="8000" b="1" smtClean="0">
              <a:solidFill>
                <a:srgbClr val="FFFF00"/>
              </a:solidFill>
            </a:endParaRPr>
          </a:p>
          <a:p>
            <a:pPr marL="0" indent="0">
              <a:buFontTx/>
              <a:buNone/>
            </a:pPr>
            <a:endParaRPr lang="en-GB" sz="8000" b="1" smtClean="0">
              <a:solidFill>
                <a:srgbClr val="FFFF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371600"/>
          </a:xfrm>
          <a:solidFill>
            <a:schemeClr val="accent1"/>
          </a:solidFill>
        </p:spPr>
        <p:txBody>
          <a:bodyPr/>
          <a:lstStyle/>
          <a:p>
            <a:pPr eaLnBrk="1" hangingPunct="1"/>
            <a:r>
              <a:rPr lang="en-US" sz="3600" b="1" smtClean="0">
                <a:solidFill>
                  <a:schemeClr val="tx1"/>
                </a:solidFill>
              </a:rPr>
              <a:t>Key question 2 </a:t>
            </a:r>
            <a:br>
              <a:rPr lang="en-US" sz="3600" b="1" smtClean="0">
                <a:solidFill>
                  <a:schemeClr val="tx1"/>
                </a:solidFill>
              </a:rPr>
            </a:br>
            <a:r>
              <a:rPr lang="en-US" sz="3600" b="1" smtClean="0">
                <a:solidFill>
                  <a:schemeClr val="tx1"/>
                </a:solidFill>
              </a:rPr>
              <a:t>Was South Africa a victim?</a:t>
            </a:r>
            <a:endParaRPr lang="en-GB" sz="3600" b="1" smtClean="0">
              <a:solidFill>
                <a:schemeClr val="tx1"/>
              </a:solidFill>
            </a:endParaRPr>
          </a:p>
        </p:txBody>
      </p:sp>
      <p:sp>
        <p:nvSpPr>
          <p:cNvPr id="18435" name="Rectangle 3"/>
          <p:cNvSpPr>
            <a:spLocks noGrp="1" noChangeArrowheads="1"/>
          </p:cNvSpPr>
          <p:nvPr>
            <p:ph type="body" idx="1"/>
          </p:nvPr>
        </p:nvSpPr>
        <p:spPr>
          <a:xfrm>
            <a:off x="0" y="1371600"/>
            <a:ext cx="9144000" cy="5486400"/>
          </a:xfrm>
          <a:solidFill>
            <a:schemeClr val="tx1"/>
          </a:solidFill>
        </p:spPr>
        <p:txBody>
          <a:bodyPr/>
          <a:lstStyle/>
          <a:p>
            <a:pPr eaLnBrk="1" hangingPunct="1">
              <a:lnSpc>
                <a:spcPct val="120000"/>
              </a:lnSpc>
              <a:buClr>
                <a:srgbClr val="00FFFF"/>
              </a:buClr>
              <a:buFontTx/>
              <a:buNone/>
            </a:pPr>
            <a:endParaRPr lang="en-US" sz="1000" b="1" smtClean="0">
              <a:solidFill>
                <a:srgbClr val="FFFF00"/>
              </a:solidFill>
            </a:endParaRPr>
          </a:p>
          <a:p>
            <a:pPr eaLnBrk="1" hangingPunct="1">
              <a:lnSpc>
                <a:spcPct val="120000"/>
              </a:lnSpc>
              <a:buClr>
                <a:srgbClr val="00FFFF"/>
              </a:buClr>
              <a:buFontTx/>
              <a:buNone/>
            </a:pPr>
            <a:r>
              <a:rPr lang="en-US" b="1" u="sng" smtClean="0">
                <a:solidFill>
                  <a:srgbClr val="FFFF00"/>
                </a:solidFill>
                <a:latin typeface="Arial" charset="0"/>
              </a:rPr>
              <a:t>Argument upheld by Appeal Court </a:t>
            </a:r>
            <a:r>
              <a:rPr lang="en-US" b="1" smtClean="0">
                <a:solidFill>
                  <a:srgbClr val="FFFF00"/>
                </a:solidFill>
                <a:latin typeface="Arial" charset="0"/>
              </a:rPr>
              <a:t>: </a:t>
            </a:r>
          </a:p>
          <a:p>
            <a:pPr eaLnBrk="1" hangingPunct="1">
              <a:lnSpc>
                <a:spcPct val="120000"/>
              </a:lnSpc>
              <a:buClr>
                <a:srgbClr val="00FFFF"/>
              </a:buClr>
              <a:buFontTx/>
              <a:buNone/>
            </a:pPr>
            <a:r>
              <a:rPr lang="en-US" b="1" smtClean="0">
                <a:solidFill>
                  <a:srgbClr val="FFFF00"/>
                </a:solidFill>
                <a:latin typeface="Arial" charset="0"/>
              </a:rPr>
              <a:t> South Africa is a victim as defined</a:t>
            </a:r>
            <a:endParaRPr lang="en-ZA" b="1" smtClean="0">
              <a:solidFill>
                <a:srgbClr val="FFFF00"/>
              </a:solidFill>
            </a:endParaRPr>
          </a:p>
          <a:p>
            <a:pPr eaLnBrk="1" hangingPunct="1">
              <a:lnSpc>
                <a:spcPct val="120000"/>
              </a:lnSpc>
              <a:buClr>
                <a:srgbClr val="00FFFF"/>
              </a:buClr>
              <a:buFontTx/>
              <a:buNone/>
            </a:pPr>
            <a:endParaRPr lang="en-ZA" b="1" smtClean="0">
              <a:solidFill>
                <a:srgbClr val="FFFF00"/>
              </a:solidFill>
            </a:endParaRPr>
          </a:p>
          <a:p>
            <a:pPr eaLnBrk="1" hangingPunct="1">
              <a:lnSpc>
                <a:spcPct val="120000"/>
              </a:lnSpc>
              <a:buClr>
                <a:srgbClr val="00FFFF"/>
              </a:buClr>
              <a:buFontTx/>
              <a:buNone/>
            </a:pPr>
            <a:r>
              <a:rPr lang="en-ZA" b="1" smtClean="0">
                <a:solidFill>
                  <a:srgbClr val="FFFF00"/>
                </a:solidFill>
              </a:rPr>
              <a:t>Defendant’s conduct “directly harmed” the South African government making it a “victim” under the MVRA and VWPA and eligible for restitution </a:t>
            </a:r>
            <a:r>
              <a:rPr lang="en-US" b="1" smtClean="0">
                <a:solidFill>
                  <a:srgbClr val="FFFF00"/>
                </a:solidFill>
                <a:latin typeface="Arial" charset="0"/>
              </a:rPr>
              <a:t>	</a:t>
            </a:r>
          </a:p>
          <a:p>
            <a:pPr eaLnBrk="1" hangingPunct="1">
              <a:lnSpc>
                <a:spcPct val="120000"/>
              </a:lnSpc>
              <a:buClr>
                <a:srgbClr val="00FFFF"/>
              </a:buClr>
              <a:buFontTx/>
              <a:buNone/>
            </a:pPr>
            <a:r>
              <a:rPr lang="en-US" b="1" smtClean="0">
                <a:solidFill>
                  <a:srgbClr val="FFFF00"/>
                </a:solidFill>
                <a:latin typeface="Arial" charset="0"/>
              </a:rPr>
              <a:t>   </a:t>
            </a:r>
          </a:p>
          <a:p>
            <a:pPr eaLnBrk="1" hangingPunct="1">
              <a:lnSpc>
                <a:spcPct val="120000"/>
              </a:lnSpc>
              <a:buClr>
                <a:srgbClr val="00FFFF"/>
              </a:buClr>
              <a:buFontTx/>
              <a:buNone/>
            </a:pPr>
            <a:endParaRPr lang="en-GB" b="1"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371600"/>
          </a:xfrm>
          <a:solidFill>
            <a:schemeClr val="accent1"/>
          </a:solidFill>
        </p:spPr>
        <p:txBody>
          <a:bodyPr/>
          <a:lstStyle/>
          <a:p>
            <a:pPr eaLnBrk="1" hangingPunct="1"/>
            <a:r>
              <a:rPr lang="en-US" sz="3600" b="1" smtClean="0">
                <a:solidFill>
                  <a:schemeClr val="tx1"/>
                </a:solidFill>
              </a:rPr>
              <a:t>Key Question 3</a:t>
            </a:r>
            <a:br>
              <a:rPr lang="en-US" sz="3600" b="1" smtClean="0">
                <a:solidFill>
                  <a:schemeClr val="tx1"/>
                </a:solidFill>
              </a:rPr>
            </a:br>
            <a:r>
              <a:rPr lang="en-US" sz="3600" b="1" smtClean="0">
                <a:solidFill>
                  <a:schemeClr val="tx1"/>
                </a:solidFill>
              </a:rPr>
              <a:t>Measuring value of resource</a:t>
            </a:r>
            <a:endParaRPr lang="en-GB" sz="3600" b="1" smtClean="0">
              <a:solidFill>
                <a:schemeClr val="tx1"/>
              </a:solidFill>
            </a:endParaRPr>
          </a:p>
        </p:txBody>
      </p:sp>
      <p:sp>
        <p:nvSpPr>
          <p:cNvPr id="8195" name="Rectangle 3"/>
          <p:cNvSpPr>
            <a:spLocks noGrp="1" noChangeArrowheads="1"/>
          </p:cNvSpPr>
          <p:nvPr>
            <p:ph type="body" idx="1"/>
          </p:nvPr>
        </p:nvSpPr>
        <p:spPr>
          <a:xfrm>
            <a:off x="0" y="1371600"/>
            <a:ext cx="9144000" cy="5486400"/>
          </a:xfrm>
          <a:solidFill>
            <a:schemeClr val="tx1"/>
          </a:solidFill>
        </p:spPr>
        <p:txBody>
          <a:bodyPr/>
          <a:lstStyle/>
          <a:p>
            <a:pPr marL="457200" lvl="1" indent="0" eaLnBrk="1" hangingPunct="1">
              <a:lnSpc>
                <a:spcPct val="120000"/>
              </a:lnSpc>
              <a:buFontTx/>
              <a:buNone/>
              <a:defRPr/>
            </a:pPr>
            <a:endParaRPr lang="en-US" sz="1200" b="1" dirty="0" smtClean="0">
              <a:solidFill>
                <a:srgbClr val="99FF33"/>
              </a:solidFill>
            </a:endParaRPr>
          </a:p>
          <a:p>
            <a:pPr>
              <a:defRPr/>
            </a:pPr>
            <a:endParaRPr lang="en-GB" sz="2400" dirty="0" smtClean="0">
              <a:solidFill>
                <a:srgbClr val="FFFF00"/>
              </a:solidFill>
            </a:endParaRPr>
          </a:p>
          <a:p>
            <a:pPr lvl="1" eaLnBrk="1" hangingPunct="1">
              <a:lnSpc>
                <a:spcPct val="120000"/>
              </a:lnSpc>
              <a:buFontTx/>
              <a:buChar char="•"/>
              <a:defRPr/>
            </a:pPr>
            <a:r>
              <a:rPr lang="en-ZA" sz="3200" dirty="0">
                <a:solidFill>
                  <a:srgbClr val="FFFF00"/>
                </a:solidFill>
                <a:latin typeface="Arial" pitchFamily="34" charset="0"/>
              </a:rPr>
              <a:t>South African Department of Marine and Coastal Management </a:t>
            </a:r>
            <a:r>
              <a:rPr lang="en-ZA" sz="3200" dirty="0" smtClean="0">
                <a:solidFill>
                  <a:srgbClr val="FFFF00"/>
                </a:solidFill>
                <a:latin typeface="Arial" pitchFamily="34" charset="0"/>
              </a:rPr>
              <a:t>commissions report from </a:t>
            </a:r>
            <a:r>
              <a:rPr lang="en-ZA" sz="3200" dirty="0">
                <a:solidFill>
                  <a:srgbClr val="FFFF00"/>
                </a:solidFill>
                <a:latin typeface="Arial" pitchFamily="34" charset="0"/>
              </a:rPr>
              <a:t>Ocean and Land Resource Assessments Consultants (OLRAC), </a:t>
            </a:r>
            <a:endParaRPr lang="en-ZA" sz="3200" dirty="0" smtClean="0">
              <a:solidFill>
                <a:srgbClr val="FFFF00"/>
              </a:solidFill>
              <a:latin typeface="Arial" pitchFamily="34" charset="0"/>
            </a:endParaRPr>
          </a:p>
          <a:p>
            <a:pPr marL="457200" lvl="1" indent="0" eaLnBrk="1" hangingPunct="1">
              <a:lnSpc>
                <a:spcPct val="120000"/>
              </a:lnSpc>
              <a:buFontTx/>
              <a:buNone/>
              <a:defRPr/>
            </a:pPr>
            <a:r>
              <a:rPr lang="en-ZA" sz="3200" dirty="0">
                <a:solidFill>
                  <a:srgbClr val="FFFF00"/>
                </a:solidFill>
                <a:latin typeface="Arial" pitchFamily="34" charset="0"/>
              </a:rPr>
              <a:t> </a:t>
            </a:r>
            <a:r>
              <a:rPr lang="en-ZA" sz="3200" dirty="0" smtClean="0">
                <a:solidFill>
                  <a:srgbClr val="FFFF00"/>
                </a:solidFill>
                <a:latin typeface="Arial" pitchFamily="34" charset="0"/>
              </a:rPr>
              <a:t> Cape Town </a:t>
            </a:r>
          </a:p>
          <a:p>
            <a:pPr lvl="1" eaLnBrk="1" hangingPunct="1">
              <a:lnSpc>
                <a:spcPct val="120000"/>
              </a:lnSpc>
              <a:buFontTx/>
              <a:buChar char="•"/>
              <a:defRPr/>
            </a:pPr>
            <a:r>
              <a:rPr lang="en-ZA" sz="3200" dirty="0">
                <a:solidFill>
                  <a:srgbClr val="FFFF00"/>
                </a:solidFill>
                <a:latin typeface="Arial" pitchFamily="34" charset="0"/>
              </a:rPr>
              <a:t>S</a:t>
            </a:r>
            <a:r>
              <a:rPr lang="en-ZA" sz="3200" dirty="0" smtClean="0">
                <a:solidFill>
                  <a:srgbClr val="FFFF00"/>
                </a:solidFill>
                <a:latin typeface="Arial" pitchFamily="34" charset="0"/>
              </a:rPr>
              <a:t>ubmitted </a:t>
            </a:r>
            <a:r>
              <a:rPr lang="en-ZA" sz="3200" dirty="0">
                <a:solidFill>
                  <a:srgbClr val="FFFF00"/>
                </a:solidFill>
                <a:latin typeface="Arial" pitchFamily="34" charset="0"/>
              </a:rPr>
              <a:t>to the United Sates.</a:t>
            </a:r>
            <a:endParaRPr lang="en-US" sz="3200" b="1" dirty="0" smtClean="0">
              <a:solidFill>
                <a:srgbClr val="FFFF00"/>
              </a:solidFill>
              <a:latin typeface="Arial" pitchFamily="34" charset="0"/>
            </a:endParaRPr>
          </a:p>
          <a:p>
            <a:pPr eaLnBrk="1" hangingPunct="1">
              <a:lnSpc>
                <a:spcPct val="120000"/>
              </a:lnSpc>
              <a:buClr>
                <a:srgbClr val="00FFFF"/>
              </a:buClr>
              <a:buFontTx/>
              <a:buNone/>
              <a:defRPr/>
            </a:pPr>
            <a:r>
              <a:rPr lang="en-US" b="1" dirty="0" smtClean="0">
                <a:solidFill>
                  <a:srgbClr val="FFFF00"/>
                </a:solidFill>
                <a:latin typeface="Arial" pitchFamily="34" charset="0"/>
              </a:rPr>
              <a:t> </a:t>
            </a:r>
            <a:endParaRPr lang="en-GB" b="1" dirty="0" smtClean="0">
              <a:solidFill>
                <a:srgbClr val="FFFF00"/>
              </a:solidFill>
              <a:latin typeface="Arial" pitchFamily="34" charset="0"/>
            </a:endParaRPr>
          </a:p>
          <a:p>
            <a:pPr eaLnBrk="1" hangingPunct="1">
              <a:lnSpc>
                <a:spcPct val="120000"/>
              </a:lnSpc>
              <a:buClr>
                <a:srgbClr val="00FFFF"/>
              </a:buClr>
              <a:defRPr/>
            </a:pPr>
            <a:endParaRPr lang="en-GB" b="1" dirty="0" smtClean="0">
              <a:solidFill>
                <a:srgbClr val="FFFF00"/>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371600"/>
          </a:xfrm>
          <a:solidFill>
            <a:schemeClr val="accent1"/>
          </a:solidFill>
        </p:spPr>
        <p:txBody>
          <a:bodyPr/>
          <a:lstStyle/>
          <a:p>
            <a:pPr eaLnBrk="1" hangingPunct="1"/>
            <a:r>
              <a:rPr lang="en-US" sz="3600" b="1" smtClean="0">
                <a:solidFill>
                  <a:schemeClr val="tx1"/>
                </a:solidFill>
              </a:rPr>
              <a:t>Key Question 3: Valuing resource</a:t>
            </a:r>
            <a:br>
              <a:rPr lang="en-US" sz="3600" b="1" smtClean="0">
                <a:solidFill>
                  <a:schemeClr val="tx1"/>
                </a:solidFill>
              </a:rPr>
            </a:br>
            <a:r>
              <a:rPr lang="en-US" sz="3600" b="1" smtClean="0">
                <a:solidFill>
                  <a:schemeClr val="tx1"/>
                </a:solidFill>
              </a:rPr>
              <a:t>OLRAC Report: Two options</a:t>
            </a:r>
            <a:endParaRPr lang="en-GB" sz="3600" b="1" smtClean="0">
              <a:solidFill>
                <a:schemeClr val="tx1"/>
              </a:solidFill>
            </a:endParaRPr>
          </a:p>
        </p:txBody>
      </p:sp>
      <p:sp>
        <p:nvSpPr>
          <p:cNvPr id="8195" name="Rectangle 3"/>
          <p:cNvSpPr>
            <a:spLocks noGrp="1" noChangeArrowheads="1"/>
          </p:cNvSpPr>
          <p:nvPr>
            <p:ph type="body" idx="1"/>
          </p:nvPr>
        </p:nvSpPr>
        <p:spPr>
          <a:xfrm>
            <a:off x="0" y="1371600"/>
            <a:ext cx="9144000" cy="5486400"/>
          </a:xfrm>
          <a:solidFill>
            <a:schemeClr val="tx1"/>
          </a:solidFill>
        </p:spPr>
        <p:txBody>
          <a:bodyPr/>
          <a:lstStyle/>
          <a:p>
            <a:pPr lvl="1" eaLnBrk="1" hangingPunct="1">
              <a:lnSpc>
                <a:spcPct val="120000"/>
              </a:lnSpc>
              <a:buFontTx/>
              <a:buChar char="•"/>
              <a:defRPr/>
            </a:pPr>
            <a:r>
              <a:rPr lang="en-ZA" sz="3200" u="sng" dirty="0" smtClean="0">
                <a:solidFill>
                  <a:srgbClr val="FFFF00"/>
                </a:solidFill>
                <a:latin typeface="Arial" pitchFamily="34" charset="0"/>
              </a:rPr>
              <a:t>Option 1</a:t>
            </a:r>
            <a:r>
              <a:rPr lang="en-ZA" sz="3200" dirty="0" smtClean="0">
                <a:solidFill>
                  <a:srgbClr val="FFFF00"/>
                </a:solidFill>
                <a:latin typeface="Arial" pitchFamily="34" charset="0"/>
              </a:rPr>
              <a:t>: </a:t>
            </a:r>
          </a:p>
          <a:p>
            <a:pPr marL="457200" lvl="1" indent="0" eaLnBrk="1" hangingPunct="1">
              <a:lnSpc>
                <a:spcPct val="120000"/>
              </a:lnSpc>
              <a:buFontTx/>
              <a:buNone/>
              <a:defRPr/>
            </a:pPr>
            <a:r>
              <a:rPr lang="en-ZA" sz="3200" dirty="0" smtClean="0">
                <a:solidFill>
                  <a:srgbClr val="FFFF00"/>
                </a:solidFill>
                <a:latin typeface="Arial" pitchFamily="34" charset="0"/>
              </a:rPr>
              <a:t>Catch </a:t>
            </a:r>
            <a:r>
              <a:rPr lang="en-ZA" sz="3200" dirty="0">
                <a:solidFill>
                  <a:srgbClr val="FFFF00"/>
                </a:solidFill>
                <a:latin typeface="Arial" pitchFamily="34" charset="0"/>
              </a:rPr>
              <a:t>forfeit </a:t>
            </a:r>
            <a:r>
              <a:rPr lang="en-ZA" sz="3200" dirty="0" smtClean="0">
                <a:solidFill>
                  <a:srgbClr val="FFFF00"/>
                </a:solidFill>
                <a:latin typeface="Arial" pitchFamily="34" charset="0"/>
              </a:rPr>
              <a:t>/cost </a:t>
            </a:r>
            <a:r>
              <a:rPr lang="en-ZA" sz="3200" dirty="0">
                <a:solidFill>
                  <a:srgbClr val="FFFF00"/>
                </a:solidFill>
                <a:latin typeface="Arial" pitchFamily="34" charset="0"/>
              </a:rPr>
              <a:t>of </a:t>
            </a:r>
            <a:r>
              <a:rPr lang="en-ZA" sz="3200" dirty="0" smtClean="0">
                <a:solidFill>
                  <a:srgbClr val="FFFF00"/>
                </a:solidFill>
                <a:latin typeface="Arial" pitchFamily="34" charset="0"/>
              </a:rPr>
              <a:t>remediation  method</a:t>
            </a:r>
          </a:p>
          <a:p>
            <a:pPr marL="457200" lvl="1" indent="0" eaLnBrk="1" hangingPunct="1">
              <a:lnSpc>
                <a:spcPct val="120000"/>
              </a:lnSpc>
              <a:buFontTx/>
              <a:buNone/>
              <a:defRPr/>
            </a:pPr>
            <a:r>
              <a:rPr lang="en-ZA" sz="3200" dirty="0" smtClean="0">
                <a:solidFill>
                  <a:srgbClr val="FFFF00"/>
                </a:solidFill>
                <a:latin typeface="Arial" pitchFamily="34" charset="0"/>
              </a:rPr>
              <a:t>Estimates restitution:             </a:t>
            </a:r>
            <a:r>
              <a:rPr lang="en-ZA" sz="3200" u="sng" dirty="0" smtClean="0">
                <a:solidFill>
                  <a:srgbClr val="FFFF00"/>
                </a:solidFill>
                <a:latin typeface="Arial" pitchFamily="34" charset="0"/>
              </a:rPr>
              <a:t>$</a:t>
            </a:r>
            <a:r>
              <a:rPr lang="en-ZA" sz="3200" u="sng" dirty="0">
                <a:solidFill>
                  <a:srgbClr val="FFFF00"/>
                </a:solidFill>
                <a:latin typeface="Arial" pitchFamily="34" charset="0"/>
              </a:rPr>
              <a:t>46.77 </a:t>
            </a:r>
            <a:r>
              <a:rPr lang="en-ZA" sz="3200" u="sng" dirty="0" smtClean="0">
                <a:solidFill>
                  <a:srgbClr val="FFFF00"/>
                </a:solidFill>
                <a:latin typeface="Arial" pitchFamily="34" charset="0"/>
              </a:rPr>
              <a:t>mill</a:t>
            </a:r>
            <a:r>
              <a:rPr lang="en-ZA" sz="3200" dirty="0" smtClean="0">
                <a:solidFill>
                  <a:srgbClr val="FFFF00"/>
                </a:solidFill>
                <a:latin typeface="Arial" pitchFamily="34" charset="0"/>
              </a:rPr>
              <a:t> </a:t>
            </a:r>
          </a:p>
          <a:p>
            <a:pPr lvl="1" eaLnBrk="1" hangingPunct="1">
              <a:lnSpc>
                <a:spcPct val="120000"/>
              </a:lnSpc>
              <a:buFontTx/>
              <a:buChar char="•"/>
              <a:defRPr/>
            </a:pPr>
            <a:r>
              <a:rPr lang="en-ZA" sz="3200" u="sng" dirty="0" smtClean="0">
                <a:solidFill>
                  <a:srgbClr val="FFFF00"/>
                </a:solidFill>
                <a:latin typeface="Arial" pitchFamily="34" charset="0"/>
              </a:rPr>
              <a:t>Option 2</a:t>
            </a:r>
            <a:r>
              <a:rPr lang="en-ZA" sz="3200" dirty="0" smtClean="0">
                <a:solidFill>
                  <a:srgbClr val="FFFF00"/>
                </a:solidFill>
                <a:latin typeface="Arial" pitchFamily="34" charset="0"/>
              </a:rPr>
              <a:t>: </a:t>
            </a:r>
          </a:p>
          <a:p>
            <a:pPr marL="457200" lvl="1" indent="0" eaLnBrk="1" hangingPunct="1">
              <a:lnSpc>
                <a:spcPct val="120000"/>
              </a:lnSpc>
              <a:buFontTx/>
              <a:buNone/>
              <a:defRPr/>
            </a:pPr>
            <a:r>
              <a:rPr lang="en-ZA" sz="3200" dirty="0" smtClean="0">
                <a:solidFill>
                  <a:srgbClr val="FFFF00"/>
                </a:solidFill>
                <a:latin typeface="Arial" pitchFamily="34" charset="0"/>
              </a:rPr>
              <a:t>  Market </a:t>
            </a:r>
            <a:r>
              <a:rPr lang="en-ZA" sz="3200" dirty="0">
                <a:solidFill>
                  <a:srgbClr val="FFFF00"/>
                </a:solidFill>
                <a:latin typeface="Arial" pitchFamily="34" charset="0"/>
              </a:rPr>
              <a:t>value of the overharvested fish</a:t>
            </a:r>
            <a:endParaRPr lang="en-GB" sz="3200" b="1" dirty="0" smtClean="0">
              <a:solidFill>
                <a:srgbClr val="FFFF00"/>
              </a:solidFill>
              <a:latin typeface="Arial" pitchFamily="34" charset="0"/>
            </a:endParaRPr>
          </a:p>
          <a:p>
            <a:pPr marL="0" indent="0" eaLnBrk="1" hangingPunct="1">
              <a:lnSpc>
                <a:spcPct val="120000"/>
              </a:lnSpc>
              <a:buClr>
                <a:srgbClr val="00FFFF"/>
              </a:buClr>
              <a:buFontTx/>
              <a:buNone/>
              <a:defRPr/>
            </a:pPr>
            <a:r>
              <a:rPr lang="en-ZA" dirty="0" smtClean="0">
                <a:solidFill>
                  <a:srgbClr val="FFFF00"/>
                </a:solidFill>
                <a:latin typeface="Arial" pitchFamily="34" charset="0"/>
              </a:rPr>
              <a:t>      Estimates </a:t>
            </a:r>
            <a:r>
              <a:rPr lang="en-ZA" dirty="0">
                <a:solidFill>
                  <a:srgbClr val="FFFF00"/>
                </a:solidFill>
                <a:latin typeface="Arial" pitchFamily="34" charset="0"/>
              </a:rPr>
              <a:t>restitution </a:t>
            </a:r>
            <a:r>
              <a:rPr lang="en-ZA" dirty="0" smtClean="0">
                <a:solidFill>
                  <a:srgbClr val="FFFF00"/>
                </a:solidFill>
                <a:latin typeface="Arial" pitchFamily="34" charset="0"/>
              </a:rPr>
              <a:t>            </a:t>
            </a:r>
            <a:r>
              <a:rPr lang="en-ZA" u="sng" dirty="0" smtClean="0">
                <a:solidFill>
                  <a:srgbClr val="FFFF00"/>
                </a:solidFill>
                <a:latin typeface="Arial" pitchFamily="34" charset="0"/>
              </a:rPr>
              <a:t>$61.93 mill</a:t>
            </a:r>
            <a:r>
              <a:rPr lang="en-ZA" b="1" dirty="0" smtClean="0">
                <a:solidFill>
                  <a:srgbClr val="FFFF00"/>
                </a:solidFill>
                <a:latin typeface="Arial" pitchFamily="34" charset="0"/>
              </a:rPr>
              <a:t>  </a:t>
            </a:r>
          </a:p>
          <a:p>
            <a:pPr marL="0" indent="0" eaLnBrk="1" hangingPunct="1">
              <a:lnSpc>
                <a:spcPct val="120000"/>
              </a:lnSpc>
              <a:buClr>
                <a:srgbClr val="00FFFF"/>
              </a:buClr>
              <a:buFontTx/>
              <a:buNone/>
              <a:defRPr/>
            </a:pPr>
            <a:r>
              <a:rPr lang="en-ZA" b="1" dirty="0" smtClean="0">
                <a:solidFill>
                  <a:srgbClr val="FFFF00"/>
                </a:solidFill>
                <a:latin typeface="Arial" pitchFamily="34" charset="0"/>
              </a:rPr>
              <a:t>      </a:t>
            </a:r>
            <a:r>
              <a:rPr lang="en-ZA" b="1" u="sng" dirty="0" smtClean="0">
                <a:solidFill>
                  <a:srgbClr val="FFFF00"/>
                </a:solidFill>
                <a:latin typeface="Arial" pitchFamily="34" charset="0"/>
              </a:rPr>
              <a:t>2006:</a:t>
            </a:r>
            <a:r>
              <a:rPr lang="en-ZA" b="1" dirty="0" smtClean="0">
                <a:solidFill>
                  <a:srgbClr val="FFFF00"/>
                </a:solidFill>
                <a:latin typeface="Arial" pitchFamily="34" charset="0"/>
              </a:rPr>
              <a:t> Court refers to judge for report &amp; recommendation </a:t>
            </a:r>
          </a:p>
          <a:p>
            <a:pPr marL="0" indent="0" eaLnBrk="1" hangingPunct="1">
              <a:lnSpc>
                <a:spcPct val="120000"/>
              </a:lnSpc>
              <a:buClr>
                <a:srgbClr val="00FFFF"/>
              </a:buClr>
              <a:buFontTx/>
              <a:buNone/>
              <a:defRPr/>
            </a:pPr>
            <a:r>
              <a:rPr lang="en-ZA" b="1" dirty="0">
                <a:solidFill>
                  <a:srgbClr val="FFFF00"/>
                </a:solidFill>
                <a:latin typeface="Arial" pitchFamily="34" charset="0"/>
              </a:rPr>
              <a:t> </a:t>
            </a:r>
            <a:r>
              <a:rPr lang="en-ZA" b="1" dirty="0" smtClean="0">
                <a:solidFill>
                  <a:srgbClr val="FFFF00"/>
                </a:solidFill>
                <a:latin typeface="Arial" pitchFamily="34" charset="0"/>
              </a:rPr>
              <a:t>                  </a:t>
            </a:r>
            <a:endParaRPr lang="en-GB" b="1" dirty="0" smtClean="0">
              <a:solidFill>
                <a:srgbClr val="FFFF00"/>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n\Desktop\Documents\ProjectScale\image00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371600"/>
          </a:xfrm>
          <a:solidFill>
            <a:schemeClr val="accent1"/>
          </a:solidFill>
        </p:spPr>
        <p:txBody>
          <a:bodyPr/>
          <a:lstStyle/>
          <a:p>
            <a:pPr eaLnBrk="1" hangingPunct="1"/>
            <a:r>
              <a:rPr lang="en-US" sz="3600" b="1" smtClean="0">
                <a:solidFill>
                  <a:schemeClr val="tx1"/>
                </a:solidFill>
              </a:rPr>
              <a:t>Key Question 3: Valuing resource</a:t>
            </a:r>
            <a:br>
              <a:rPr lang="en-US" sz="3600" b="1" smtClean="0">
                <a:solidFill>
                  <a:schemeClr val="tx1"/>
                </a:solidFill>
              </a:rPr>
            </a:br>
            <a:r>
              <a:rPr lang="en-US" sz="3600" b="1" smtClean="0">
                <a:solidFill>
                  <a:schemeClr val="tx1"/>
                </a:solidFill>
              </a:rPr>
              <a:t>District Court decision</a:t>
            </a:r>
            <a:endParaRPr lang="en-GB" sz="3600" b="1" smtClean="0">
              <a:solidFill>
                <a:schemeClr val="tx1"/>
              </a:solidFill>
            </a:endParaRPr>
          </a:p>
        </p:txBody>
      </p:sp>
      <p:sp>
        <p:nvSpPr>
          <p:cNvPr id="8195" name="Rectangle 3"/>
          <p:cNvSpPr>
            <a:spLocks noGrp="1" noChangeArrowheads="1"/>
          </p:cNvSpPr>
          <p:nvPr>
            <p:ph type="body" idx="1"/>
          </p:nvPr>
        </p:nvSpPr>
        <p:spPr>
          <a:xfrm>
            <a:off x="0" y="1371600"/>
            <a:ext cx="9144000" cy="5486400"/>
          </a:xfrm>
          <a:solidFill>
            <a:schemeClr val="tx1"/>
          </a:solidFill>
        </p:spPr>
        <p:txBody>
          <a:bodyPr/>
          <a:lstStyle/>
          <a:p>
            <a:pPr lvl="1" eaLnBrk="1" hangingPunct="1">
              <a:lnSpc>
                <a:spcPct val="120000"/>
              </a:lnSpc>
              <a:buFontTx/>
              <a:buChar char="•"/>
              <a:defRPr/>
            </a:pPr>
            <a:r>
              <a:rPr lang="en-ZA" sz="3200" u="sng" dirty="0" smtClean="0">
                <a:solidFill>
                  <a:srgbClr val="FFFF00"/>
                </a:solidFill>
                <a:latin typeface="Arial" pitchFamily="34" charset="0"/>
              </a:rPr>
              <a:t>District Court (Option 2)</a:t>
            </a:r>
            <a:r>
              <a:rPr lang="en-ZA" sz="3200" dirty="0" smtClean="0">
                <a:solidFill>
                  <a:srgbClr val="FFFF00"/>
                </a:solidFill>
                <a:latin typeface="Arial" pitchFamily="34" charset="0"/>
              </a:rPr>
              <a:t>: </a:t>
            </a:r>
            <a:r>
              <a:rPr lang="en-ZA" sz="3200" dirty="0">
                <a:solidFill>
                  <a:srgbClr val="FFFF00"/>
                </a:solidFill>
                <a:latin typeface="Arial" pitchFamily="34" charset="0"/>
              </a:rPr>
              <a:t>Market value: </a:t>
            </a:r>
            <a:endParaRPr lang="en-ZA" sz="3200" dirty="0" smtClean="0">
              <a:solidFill>
                <a:srgbClr val="FFFF00"/>
              </a:solidFill>
              <a:latin typeface="Arial" pitchFamily="34" charset="0"/>
            </a:endParaRPr>
          </a:p>
          <a:p>
            <a:pPr marL="457200" lvl="1" indent="0" eaLnBrk="1" hangingPunct="1">
              <a:lnSpc>
                <a:spcPct val="120000"/>
              </a:lnSpc>
              <a:buFontTx/>
              <a:buNone/>
              <a:defRPr/>
            </a:pPr>
            <a:r>
              <a:rPr lang="en-ZA" sz="3200" dirty="0" smtClean="0">
                <a:solidFill>
                  <a:srgbClr val="FFFF00"/>
                </a:solidFill>
                <a:latin typeface="Arial" pitchFamily="34" charset="0"/>
              </a:rPr>
              <a:t>West Coast Lobster      $29.49 m</a:t>
            </a:r>
          </a:p>
          <a:p>
            <a:pPr marL="457200" lvl="1" indent="0" eaLnBrk="1" hangingPunct="1">
              <a:lnSpc>
                <a:spcPct val="120000"/>
              </a:lnSpc>
              <a:buFontTx/>
              <a:buNone/>
              <a:defRPr/>
            </a:pPr>
            <a:r>
              <a:rPr lang="en-ZA" sz="3200" dirty="0" smtClean="0">
                <a:solidFill>
                  <a:srgbClr val="FFFF00"/>
                </a:solidFill>
                <a:latin typeface="Arial" pitchFamily="34" charset="0"/>
              </a:rPr>
              <a:t>South Coast Lobster     </a:t>
            </a:r>
            <a:r>
              <a:rPr lang="en-ZA" sz="3200" u="sng" dirty="0" smtClean="0">
                <a:solidFill>
                  <a:srgbClr val="FFFF00"/>
                </a:solidFill>
                <a:latin typeface="Arial" pitchFamily="34" charset="0"/>
              </a:rPr>
              <a:t>$32.43</a:t>
            </a:r>
            <a:r>
              <a:rPr lang="en-ZA" sz="3200" dirty="0" smtClean="0">
                <a:solidFill>
                  <a:srgbClr val="FFFF00"/>
                </a:solidFill>
                <a:latin typeface="Arial" pitchFamily="34" charset="0"/>
              </a:rPr>
              <a:t> m      $61.92 </a:t>
            </a:r>
            <a:r>
              <a:rPr lang="en-ZA" sz="3200" dirty="0">
                <a:solidFill>
                  <a:srgbClr val="FFFF00"/>
                </a:solidFill>
                <a:latin typeface="Arial" pitchFamily="34" charset="0"/>
              </a:rPr>
              <a:t>m</a:t>
            </a:r>
            <a:endParaRPr lang="en-ZA" sz="3200" u="sng" dirty="0">
              <a:solidFill>
                <a:srgbClr val="FFFF00"/>
              </a:solidFill>
              <a:latin typeface="Arial" pitchFamily="34" charset="0"/>
            </a:endParaRPr>
          </a:p>
          <a:p>
            <a:pPr marL="457200" lvl="1" indent="0" eaLnBrk="1" hangingPunct="1">
              <a:lnSpc>
                <a:spcPct val="120000"/>
              </a:lnSpc>
              <a:buFontTx/>
              <a:buNone/>
              <a:defRPr/>
            </a:pPr>
            <a:r>
              <a:rPr lang="en-ZA" sz="3200" u="sng" dirty="0" smtClean="0">
                <a:solidFill>
                  <a:srgbClr val="FFFF00"/>
                </a:solidFill>
                <a:latin typeface="Arial" pitchFamily="34" charset="0"/>
              </a:rPr>
              <a:t>Less</a:t>
            </a:r>
            <a:r>
              <a:rPr lang="en-ZA" sz="3200" dirty="0" smtClean="0">
                <a:solidFill>
                  <a:srgbClr val="FFFF00"/>
                </a:solidFill>
                <a:latin typeface="Arial" pitchFamily="34" charset="0"/>
              </a:rPr>
              <a:t>  Paid to South Africa (crime)       </a:t>
            </a:r>
            <a:r>
              <a:rPr lang="en-ZA" sz="3200" u="sng" dirty="0" smtClean="0">
                <a:solidFill>
                  <a:srgbClr val="FFFF00"/>
                </a:solidFill>
                <a:latin typeface="Arial" pitchFamily="34" charset="0"/>
              </a:rPr>
              <a:t>   7.04</a:t>
            </a:r>
            <a:r>
              <a:rPr lang="en-ZA" sz="3200" dirty="0" smtClean="0">
                <a:solidFill>
                  <a:srgbClr val="FFFF00"/>
                </a:solidFill>
                <a:latin typeface="Arial" pitchFamily="34" charset="0"/>
              </a:rPr>
              <a:t> </a:t>
            </a:r>
            <a:r>
              <a:rPr lang="en-ZA" sz="3200" dirty="0">
                <a:solidFill>
                  <a:srgbClr val="FFFF00"/>
                </a:solidFill>
                <a:latin typeface="Arial" pitchFamily="34" charset="0"/>
              </a:rPr>
              <a:t>m</a:t>
            </a:r>
            <a:endParaRPr lang="en-ZA" sz="3200" dirty="0" smtClean="0">
              <a:solidFill>
                <a:srgbClr val="FFFF00"/>
              </a:solidFill>
              <a:latin typeface="Arial" pitchFamily="34" charset="0"/>
            </a:endParaRPr>
          </a:p>
          <a:p>
            <a:pPr marL="457200" lvl="1" indent="0" eaLnBrk="1" hangingPunct="1">
              <a:lnSpc>
                <a:spcPct val="120000"/>
              </a:lnSpc>
              <a:buFontTx/>
              <a:buNone/>
              <a:defRPr/>
            </a:pPr>
            <a:r>
              <a:rPr lang="en-ZA" sz="3200" u="sng" dirty="0" smtClean="0">
                <a:solidFill>
                  <a:srgbClr val="FFFF00"/>
                </a:solidFill>
                <a:latin typeface="Arial" pitchFamily="34" charset="0"/>
              </a:rPr>
              <a:t>TOTAL</a:t>
            </a:r>
            <a:r>
              <a:rPr lang="en-ZA" sz="3200" dirty="0" smtClean="0">
                <a:solidFill>
                  <a:srgbClr val="FFFF00"/>
                </a:solidFill>
                <a:latin typeface="Arial" pitchFamily="34" charset="0"/>
              </a:rPr>
              <a:t>                                                $54.89 </a:t>
            </a:r>
            <a:r>
              <a:rPr lang="en-ZA" sz="3200" dirty="0">
                <a:solidFill>
                  <a:srgbClr val="FFFF00"/>
                </a:solidFill>
                <a:latin typeface="Arial" pitchFamily="34" charset="0"/>
              </a:rPr>
              <a:t>m</a:t>
            </a:r>
            <a:r>
              <a:rPr lang="en-ZA" sz="3200" dirty="0" smtClean="0">
                <a:solidFill>
                  <a:srgbClr val="FFFF00"/>
                </a:solidFill>
                <a:latin typeface="Arial" pitchFamily="34" charset="0"/>
              </a:rPr>
              <a:t>     </a:t>
            </a:r>
            <a:endParaRPr lang="en-ZA" sz="3200" dirty="0">
              <a:solidFill>
                <a:srgbClr val="FFFF00"/>
              </a:solidFill>
              <a:latin typeface="Arial" pitchFamily="34" charset="0"/>
            </a:endParaRPr>
          </a:p>
          <a:p>
            <a:pPr marL="0" indent="0" eaLnBrk="1" hangingPunct="1">
              <a:lnSpc>
                <a:spcPct val="120000"/>
              </a:lnSpc>
              <a:buClr>
                <a:srgbClr val="00FFFF"/>
              </a:buClr>
              <a:buFontTx/>
              <a:buNone/>
              <a:defRPr/>
            </a:pPr>
            <a:r>
              <a:rPr lang="en-ZA" b="1" dirty="0" smtClean="0">
                <a:solidFill>
                  <a:srgbClr val="FFFF00"/>
                </a:solidFill>
                <a:latin typeface="Arial" pitchFamily="34" charset="0"/>
              </a:rPr>
              <a:t>    Less: </a:t>
            </a:r>
            <a:r>
              <a:rPr lang="en-ZA" dirty="0">
                <a:solidFill>
                  <a:srgbClr val="FFFF00"/>
                </a:solidFill>
                <a:latin typeface="Arial" pitchFamily="34" charset="0"/>
              </a:rPr>
              <a:t>South Coast Lobster    </a:t>
            </a:r>
            <a:r>
              <a:rPr lang="en-ZA" dirty="0" smtClean="0">
                <a:solidFill>
                  <a:srgbClr val="FFFF00"/>
                </a:solidFill>
                <a:latin typeface="Arial" pitchFamily="34" charset="0"/>
              </a:rPr>
              <a:t>             </a:t>
            </a:r>
            <a:r>
              <a:rPr lang="en-ZA" u="sng" dirty="0" smtClean="0">
                <a:solidFill>
                  <a:srgbClr val="FFFF00"/>
                </a:solidFill>
                <a:latin typeface="Arial" pitchFamily="34" charset="0"/>
              </a:rPr>
              <a:t>  32.43</a:t>
            </a:r>
            <a:r>
              <a:rPr lang="en-ZA" dirty="0" smtClean="0">
                <a:solidFill>
                  <a:srgbClr val="FFFF00"/>
                </a:solidFill>
                <a:latin typeface="Arial" pitchFamily="34" charset="0"/>
              </a:rPr>
              <a:t> m</a:t>
            </a:r>
          </a:p>
          <a:p>
            <a:pPr marL="0" indent="0" eaLnBrk="1" hangingPunct="1">
              <a:lnSpc>
                <a:spcPct val="120000"/>
              </a:lnSpc>
              <a:buClr>
                <a:srgbClr val="00FFFF"/>
              </a:buClr>
              <a:buFontTx/>
              <a:buNone/>
              <a:defRPr/>
            </a:pPr>
            <a:r>
              <a:rPr lang="en-ZA" b="1" dirty="0" smtClean="0">
                <a:solidFill>
                  <a:srgbClr val="FFFF00"/>
                </a:solidFill>
                <a:latin typeface="Arial" pitchFamily="34" charset="0"/>
              </a:rPr>
              <a:t>    FINAL ORDER                                   </a:t>
            </a:r>
            <a:r>
              <a:rPr lang="en-ZA" b="1" u="sng" dirty="0" smtClean="0">
                <a:solidFill>
                  <a:srgbClr val="FFFF00"/>
                </a:solidFill>
                <a:latin typeface="Arial" pitchFamily="34" charset="0"/>
              </a:rPr>
              <a:t> $22.46</a:t>
            </a:r>
            <a:r>
              <a:rPr lang="en-ZA" b="1" dirty="0" smtClean="0">
                <a:solidFill>
                  <a:srgbClr val="FFFF00"/>
                </a:solidFill>
                <a:latin typeface="Arial" pitchFamily="34" charset="0"/>
              </a:rPr>
              <a:t>m </a:t>
            </a:r>
            <a:endParaRPr lang="en-GB" b="1" dirty="0" smtClean="0">
              <a:solidFill>
                <a:srgbClr val="FFFF00"/>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1447800"/>
            <a:ext cx="9144000" cy="5410200"/>
          </a:xfrm>
          <a:solidFill>
            <a:schemeClr val="tx1"/>
          </a:solidFill>
        </p:spPr>
        <p:txBody>
          <a:bodyPr/>
          <a:lstStyle/>
          <a:p>
            <a:pPr eaLnBrk="1" hangingPunct="1">
              <a:lnSpc>
                <a:spcPct val="120000"/>
              </a:lnSpc>
              <a:defRPr/>
            </a:pPr>
            <a:r>
              <a:rPr lang="en-US" b="1" dirty="0" smtClean="0">
                <a:solidFill>
                  <a:srgbClr val="FFFF00"/>
                </a:solidFill>
              </a:rPr>
              <a:t>Implications for Rhino horn trade? </a:t>
            </a:r>
            <a:endParaRPr lang="en-GB" b="1" dirty="0" smtClean="0">
              <a:solidFill>
                <a:srgbClr val="FFFF00"/>
              </a:solidFill>
            </a:endParaRPr>
          </a:p>
          <a:p>
            <a:pPr eaLnBrk="1" hangingPunct="1">
              <a:lnSpc>
                <a:spcPct val="120000"/>
              </a:lnSpc>
              <a:defRPr/>
            </a:pPr>
            <a:r>
              <a:rPr lang="en-GB" b="1" dirty="0" smtClean="0">
                <a:solidFill>
                  <a:srgbClr val="FFFF00"/>
                </a:solidFill>
              </a:rPr>
              <a:t>Insidious corruption (more than 3 defendants);</a:t>
            </a:r>
          </a:p>
          <a:p>
            <a:pPr eaLnBrk="1" hangingPunct="1">
              <a:lnSpc>
                <a:spcPct val="120000"/>
              </a:lnSpc>
              <a:defRPr/>
            </a:pPr>
            <a:r>
              <a:rPr lang="en-GB" b="1" dirty="0" smtClean="0">
                <a:solidFill>
                  <a:srgbClr val="FFFF00"/>
                </a:solidFill>
              </a:rPr>
              <a:t>Decide on a central enforcement agency (DAFF/DEA/local authorities Navy?)</a:t>
            </a:r>
          </a:p>
          <a:p>
            <a:pPr eaLnBrk="1" hangingPunct="1">
              <a:lnSpc>
                <a:spcPct val="120000"/>
              </a:lnSpc>
              <a:defRPr/>
            </a:pPr>
            <a:r>
              <a:rPr lang="en-GB" b="1" dirty="0" smtClean="0">
                <a:solidFill>
                  <a:srgbClr val="FFFF00"/>
                </a:solidFill>
              </a:rPr>
              <a:t>Capacity building/personnel;</a:t>
            </a:r>
          </a:p>
          <a:p>
            <a:pPr eaLnBrk="1" hangingPunct="1">
              <a:lnSpc>
                <a:spcPct val="120000"/>
              </a:lnSpc>
              <a:defRPr/>
            </a:pPr>
            <a:r>
              <a:rPr lang="en-US" b="1" dirty="0" smtClean="0">
                <a:solidFill>
                  <a:srgbClr val="FFFF00"/>
                </a:solidFill>
              </a:rPr>
              <a:t>Need to speed up legal process;</a:t>
            </a:r>
          </a:p>
          <a:p>
            <a:pPr eaLnBrk="1" hangingPunct="1">
              <a:lnSpc>
                <a:spcPct val="120000"/>
              </a:lnSpc>
              <a:defRPr/>
            </a:pPr>
            <a:r>
              <a:rPr lang="en-GB" b="1" dirty="0" smtClean="0">
                <a:solidFill>
                  <a:srgbClr val="FFFF00"/>
                </a:solidFill>
              </a:rPr>
              <a:t>What to do with </a:t>
            </a:r>
            <a:r>
              <a:rPr lang="en-US" b="1" dirty="0" smtClean="0">
                <a:solidFill>
                  <a:srgbClr val="FFFF00"/>
                </a:solidFill>
              </a:rPr>
              <a:t>$22 mill (</a:t>
            </a:r>
            <a:r>
              <a:rPr lang="en-GB" b="1" dirty="0" smtClean="0">
                <a:solidFill>
                  <a:srgbClr val="FFFF00"/>
                </a:solidFill>
              </a:rPr>
              <a:t>R247 mill);</a:t>
            </a:r>
          </a:p>
          <a:p>
            <a:pPr eaLnBrk="1" hangingPunct="1">
              <a:lnSpc>
                <a:spcPct val="120000"/>
              </a:lnSpc>
              <a:defRPr/>
            </a:pPr>
            <a:r>
              <a:rPr lang="en-US" b="1" dirty="0" smtClean="0">
                <a:solidFill>
                  <a:srgbClr val="FFFF00"/>
                </a:solidFill>
              </a:rPr>
              <a:t>Different approaches to different marine sectors?</a:t>
            </a:r>
            <a:endParaRPr lang="en-GB" b="1" dirty="0" smtClean="0">
              <a:solidFill>
                <a:srgbClr val="FFFF00"/>
              </a:solidFill>
            </a:endParaRPr>
          </a:p>
          <a:p>
            <a:pPr marL="0" indent="0" eaLnBrk="1" hangingPunct="1">
              <a:lnSpc>
                <a:spcPct val="120000"/>
              </a:lnSpc>
              <a:buFontTx/>
              <a:buNone/>
              <a:defRPr/>
            </a:pPr>
            <a:endParaRPr lang="en-GB" b="1" dirty="0" smtClean="0">
              <a:solidFill>
                <a:srgbClr val="FFFF00"/>
              </a:solidFill>
            </a:endParaRPr>
          </a:p>
          <a:p>
            <a:pPr lvl="1" eaLnBrk="1" hangingPunct="1">
              <a:lnSpc>
                <a:spcPct val="120000"/>
              </a:lnSpc>
              <a:buFontTx/>
              <a:buNone/>
              <a:defRPr/>
            </a:pPr>
            <a:endParaRPr lang="en-GB" b="1" dirty="0" smtClean="0">
              <a:solidFill>
                <a:srgbClr val="FFFF00"/>
              </a:solidFill>
            </a:endParaRPr>
          </a:p>
          <a:p>
            <a:pPr lvl="1" eaLnBrk="1" hangingPunct="1">
              <a:lnSpc>
                <a:spcPct val="120000"/>
              </a:lnSpc>
              <a:buFontTx/>
              <a:buNone/>
              <a:defRPr/>
            </a:pPr>
            <a:endParaRPr lang="en-GB" b="1" dirty="0" smtClean="0">
              <a:solidFill>
                <a:srgbClr val="FFFF00"/>
              </a:solidFill>
            </a:endParaRPr>
          </a:p>
        </p:txBody>
      </p:sp>
      <p:sp>
        <p:nvSpPr>
          <p:cNvPr id="22531" name="Rectangle 3"/>
          <p:cNvSpPr>
            <a:spLocks noGrp="1" noChangeArrowheads="1"/>
          </p:cNvSpPr>
          <p:nvPr>
            <p:ph type="title"/>
          </p:nvPr>
        </p:nvSpPr>
        <p:spPr>
          <a:xfrm>
            <a:off x="0" y="0"/>
            <a:ext cx="9144000" cy="1447800"/>
          </a:xfrm>
          <a:solidFill>
            <a:schemeClr val="accent1"/>
          </a:solidFill>
        </p:spPr>
        <p:txBody>
          <a:bodyPr/>
          <a:lstStyle/>
          <a:p>
            <a:pPr eaLnBrk="1" hangingPunct="1"/>
            <a:r>
              <a:rPr lang="en-US" sz="4200" b="1" smtClean="0">
                <a:solidFill>
                  <a:schemeClr val="tx1"/>
                </a:solidFill>
              </a:rPr>
              <a:t>Take Home or Discussion Points </a:t>
            </a:r>
            <a:endParaRPr lang="en-GB" b="1" smtClean="0">
              <a:solidFill>
                <a:schemeClr val="bg1"/>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371600"/>
          </a:xfrm>
          <a:solidFill>
            <a:schemeClr val="accent1"/>
          </a:solidFill>
        </p:spPr>
        <p:txBody>
          <a:bodyPr/>
          <a:lstStyle/>
          <a:p>
            <a:r>
              <a:rPr lang="en-ZA" sz="3600" b="1" smtClean="0">
                <a:solidFill>
                  <a:schemeClr val="tx1"/>
                </a:solidFill>
              </a:rPr>
              <a:t>South Africa and the region </a:t>
            </a:r>
            <a:br>
              <a:rPr lang="en-ZA" sz="3600" b="1" smtClean="0">
                <a:solidFill>
                  <a:schemeClr val="tx1"/>
                </a:solidFill>
              </a:rPr>
            </a:br>
            <a:r>
              <a:rPr lang="en-ZA" sz="3600" b="1" smtClean="0">
                <a:solidFill>
                  <a:schemeClr val="tx1"/>
                </a:solidFill>
              </a:rPr>
              <a:t>Where do we go to from here? </a:t>
            </a:r>
            <a:endParaRPr lang="en-GB" sz="3600" b="1" smtClean="0">
              <a:solidFill>
                <a:schemeClr val="tx1"/>
              </a:solidFill>
            </a:endParaRPr>
          </a:p>
        </p:txBody>
      </p:sp>
      <p:pic>
        <p:nvPicPr>
          <p:cNvPr id="23555" name="Picture 3"/>
          <p:cNvPicPr>
            <a:picLocks noChangeAspect="1" noChangeArrowheads="1"/>
          </p:cNvPicPr>
          <p:nvPr>
            <p:ph type="body" idx="1"/>
          </p:nvPr>
        </p:nvPicPr>
        <p:blipFill>
          <a:blip r:embed="rId3">
            <a:lum bright="12000" contrast="50000"/>
            <a:extLst>
              <a:ext uri="{28A0092B-C50C-407E-A947-70E740481C1C}">
                <a14:useLocalDpi xmlns:a14="http://schemas.microsoft.com/office/drawing/2010/main" val="0"/>
              </a:ext>
            </a:extLst>
          </a:blip>
          <a:srcRect/>
          <a:stretch>
            <a:fillRect/>
          </a:stretch>
        </p:blipFill>
        <p:spPr>
          <a:xfrm>
            <a:off x="0" y="1412875"/>
            <a:ext cx="9144000" cy="5445125"/>
          </a:xfrm>
          <a:noFill/>
          <a:ln w="28575">
            <a:solidFill>
              <a:schemeClr val="bg2"/>
            </a:solid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1275"/>
            <a:ext cx="9144000" cy="1371600"/>
          </a:xfrm>
          <a:solidFill>
            <a:schemeClr val="accent1"/>
          </a:solidFill>
        </p:spPr>
        <p:txBody>
          <a:bodyPr/>
          <a:lstStyle/>
          <a:p>
            <a:pPr eaLnBrk="1" hangingPunct="1"/>
            <a:r>
              <a:rPr lang="en-GB" sz="3600" b="1" smtClean="0">
                <a:solidFill>
                  <a:schemeClr val="tx1"/>
                </a:solidFill>
              </a:rPr>
              <a:t>Headline News: USA v Bengis   </a:t>
            </a:r>
          </a:p>
        </p:txBody>
      </p:sp>
      <p:sp>
        <p:nvSpPr>
          <p:cNvPr id="4099" name="Rectangle 3"/>
          <p:cNvSpPr>
            <a:spLocks noGrp="1" noChangeArrowheads="1"/>
          </p:cNvSpPr>
          <p:nvPr>
            <p:ph type="body" idx="1"/>
          </p:nvPr>
        </p:nvSpPr>
        <p:spPr>
          <a:xfrm>
            <a:off x="0" y="1371600"/>
            <a:ext cx="9144000" cy="5486400"/>
          </a:xfrm>
          <a:solidFill>
            <a:schemeClr val="tx1"/>
          </a:solidFill>
        </p:spPr>
        <p:txBody>
          <a:bodyPr/>
          <a:lstStyle/>
          <a:p>
            <a:pPr eaLnBrk="1" hangingPunct="1">
              <a:lnSpc>
                <a:spcPct val="120000"/>
              </a:lnSpc>
              <a:buClr>
                <a:srgbClr val="00FFFF"/>
              </a:buClr>
              <a:buFontTx/>
              <a:buNone/>
            </a:pPr>
            <a:endParaRPr lang="en-US" sz="400" b="1" smtClean="0">
              <a:solidFill>
                <a:srgbClr val="99FF33"/>
              </a:solidFill>
            </a:endParaRPr>
          </a:p>
          <a:p>
            <a:pPr algn="ctr" eaLnBrk="1" hangingPunct="1">
              <a:lnSpc>
                <a:spcPct val="120000"/>
              </a:lnSpc>
              <a:buClr>
                <a:srgbClr val="00FFFF"/>
              </a:buClr>
              <a:buFontTx/>
              <a:buNone/>
            </a:pPr>
            <a:r>
              <a:rPr lang="en-US" b="1" smtClean="0">
                <a:solidFill>
                  <a:srgbClr val="99FF33"/>
                </a:solidFill>
              </a:rPr>
              <a:t>   </a:t>
            </a:r>
            <a:r>
              <a:rPr lang="en-US" sz="3600" b="1" u="sng" smtClean="0">
                <a:solidFill>
                  <a:srgbClr val="FFFF00"/>
                </a:solidFill>
              </a:rPr>
              <a:t>14 June 2013</a:t>
            </a:r>
          </a:p>
          <a:p>
            <a:pPr eaLnBrk="1" hangingPunct="1">
              <a:lnSpc>
                <a:spcPct val="120000"/>
              </a:lnSpc>
              <a:buClr>
                <a:srgbClr val="00FFFF"/>
              </a:buClr>
              <a:buFontTx/>
              <a:buNone/>
            </a:pPr>
            <a:r>
              <a:rPr lang="en-US" sz="3600" b="1" smtClean="0">
                <a:solidFill>
                  <a:srgbClr val="FFFF00"/>
                </a:solidFill>
              </a:rPr>
              <a:t>    - New York District Court hands down restitution order in an amount of $29 mill.  </a:t>
            </a:r>
          </a:p>
          <a:p>
            <a:pPr eaLnBrk="1" hangingPunct="1">
              <a:lnSpc>
                <a:spcPct val="120000"/>
              </a:lnSpc>
              <a:buClr>
                <a:srgbClr val="00FFFF"/>
              </a:buClr>
              <a:buFontTx/>
              <a:buNone/>
            </a:pPr>
            <a:r>
              <a:rPr lang="en-US" sz="3600" b="1" smtClean="0">
                <a:solidFill>
                  <a:srgbClr val="FFFF00"/>
                </a:solidFill>
              </a:rPr>
              <a:t>    - Defendants ordered to pay South Africa    compensation for damage to fish stocks;</a:t>
            </a:r>
          </a:p>
          <a:p>
            <a:pPr eaLnBrk="1" hangingPunct="1">
              <a:lnSpc>
                <a:spcPct val="120000"/>
              </a:lnSpc>
              <a:buClr>
                <a:srgbClr val="00FFFF"/>
              </a:buClr>
              <a:buFontTx/>
              <a:buNone/>
            </a:pPr>
            <a:r>
              <a:rPr lang="en-US" sz="3600" b="1" smtClean="0">
                <a:solidFill>
                  <a:srgbClr val="FFFF00"/>
                </a:solidFill>
              </a:rPr>
              <a:t>   -  Significant implications for wildlife law generally, not only marine fisheries. </a:t>
            </a:r>
          </a:p>
          <a:p>
            <a:pPr eaLnBrk="1" hangingPunct="1">
              <a:lnSpc>
                <a:spcPct val="120000"/>
              </a:lnSpc>
              <a:buClr>
                <a:srgbClr val="00FFFF"/>
              </a:buClr>
              <a:buFontTx/>
              <a:buNone/>
            </a:pPr>
            <a:r>
              <a:rPr lang="en-US" sz="800" b="1" smtClean="0">
                <a:solidFill>
                  <a:srgbClr val="FFFF00"/>
                </a:solidFill>
              </a:rPr>
              <a:t>			</a:t>
            </a:r>
          </a:p>
          <a:p>
            <a:pPr eaLnBrk="1" hangingPunct="1">
              <a:lnSpc>
                <a:spcPct val="120000"/>
              </a:lnSpc>
              <a:buClr>
                <a:srgbClr val="00FFFF"/>
              </a:buClr>
              <a:buFontTx/>
              <a:buNone/>
            </a:pPr>
            <a:r>
              <a:rPr lang="en-US" sz="800" b="1" smtClean="0">
                <a:solidFill>
                  <a:srgbClr val="FFFF00"/>
                </a:solidFill>
              </a:rPr>
              <a:t>			</a:t>
            </a:r>
            <a:endParaRPr lang="en-GB" sz="800" b="1" smtClean="0">
              <a:solidFill>
                <a:srgbClr val="FFFF0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n\Pictures\HoutBay\HoutB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88" y="0"/>
            <a:ext cx="9144001" cy="1752600"/>
          </a:xfrm>
          <a:solidFill>
            <a:schemeClr val="accent1"/>
          </a:solidFill>
        </p:spPr>
        <p:txBody>
          <a:bodyPr/>
          <a:lstStyle/>
          <a:p>
            <a:pPr eaLnBrk="1" hangingPunct="1"/>
            <a:r>
              <a:rPr lang="en-US" sz="3800" b="1" smtClean="0">
                <a:solidFill>
                  <a:schemeClr val="tx1"/>
                </a:solidFill>
                <a:latin typeface="Arial" charset="0"/>
              </a:rPr>
              <a:t>Background 1: Timeline (South Africa)</a:t>
            </a:r>
            <a:endParaRPr lang="en-GB" sz="4000" b="1" smtClean="0">
              <a:solidFill>
                <a:schemeClr val="bg1"/>
              </a:solidFill>
              <a:latin typeface="Arial" charset="0"/>
            </a:endParaRPr>
          </a:p>
        </p:txBody>
      </p:sp>
      <p:sp>
        <p:nvSpPr>
          <p:cNvPr id="6147" name="Rectangle 3"/>
          <p:cNvSpPr>
            <a:spLocks noGrp="1" noChangeArrowheads="1"/>
          </p:cNvSpPr>
          <p:nvPr>
            <p:ph type="body" idx="1"/>
          </p:nvPr>
        </p:nvSpPr>
        <p:spPr>
          <a:xfrm>
            <a:off x="0" y="1752600"/>
            <a:ext cx="9144000" cy="5105400"/>
          </a:xfrm>
          <a:solidFill>
            <a:schemeClr val="tx1"/>
          </a:solidFill>
        </p:spPr>
        <p:txBody>
          <a:bodyPr/>
          <a:lstStyle/>
          <a:p>
            <a:pPr marL="457200" lvl="1" indent="0" eaLnBrk="1" hangingPunct="1">
              <a:lnSpc>
                <a:spcPct val="120000"/>
              </a:lnSpc>
              <a:buFontTx/>
              <a:buNone/>
              <a:defRPr/>
            </a:pPr>
            <a:r>
              <a:rPr lang="en-US" b="1" u="sng" dirty="0" smtClean="0">
                <a:solidFill>
                  <a:srgbClr val="FFFF00"/>
                </a:solidFill>
                <a:latin typeface="Arial" charset="0"/>
              </a:rPr>
              <a:t>Period 1987 to 2001</a:t>
            </a:r>
            <a:r>
              <a:rPr lang="en-US" b="1" dirty="0" smtClean="0">
                <a:solidFill>
                  <a:srgbClr val="FFFF00"/>
                </a:solidFill>
                <a:latin typeface="Arial" charset="0"/>
              </a:rPr>
              <a:t>: </a:t>
            </a:r>
          </a:p>
          <a:p>
            <a:pPr lvl="1" eaLnBrk="1" hangingPunct="1">
              <a:lnSpc>
                <a:spcPct val="120000"/>
              </a:lnSpc>
              <a:buFont typeface="Arial" pitchFamily="34" charset="0"/>
              <a:buChar char="•"/>
              <a:defRPr/>
            </a:pPr>
            <a:r>
              <a:rPr lang="en-US" b="1" dirty="0" err="1" smtClean="0">
                <a:solidFill>
                  <a:srgbClr val="FFFF00"/>
                </a:solidFill>
                <a:latin typeface="Arial" charset="0"/>
              </a:rPr>
              <a:t>Bengis</a:t>
            </a:r>
            <a:r>
              <a:rPr lang="en-US" b="1" dirty="0" smtClean="0">
                <a:solidFill>
                  <a:srgbClr val="FFFF00"/>
                </a:solidFill>
                <a:latin typeface="Arial" charset="0"/>
              </a:rPr>
              <a:t> and son  &amp; </a:t>
            </a:r>
            <a:r>
              <a:rPr lang="en-US" b="1" dirty="0" err="1" smtClean="0">
                <a:solidFill>
                  <a:srgbClr val="FFFF00"/>
                </a:solidFill>
                <a:latin typeface="Arial" charset="0"/>
              </a:rPr>
              <a:t>Geofrey</a:t>
            </a:r>
            <a:r>
              <a:rPr lang="en-US" b="1" dirty="0" smtClean="0">
                <a:solidFill>
                  <a:srgbClr val="FFFF00"/>
                </a:solidFill>
                <a:latin typeface="Arial" charset="0"/>
              </a:rPr>
              <a:t> Noll (+ many others) plundered tons of West Coast &amp; South Coast Rock Lobster </a:t>
            </a:r>
            <a:r>
              <a:rPr lang="en-US" b="1" i="1" dirty="0" smtClean="0">
                <a:solidFill>
                  <a:srgbClr val="FFFF00"/>
                </a:solidFill>
                <a:latin typeface="Arial" charset="0"/>
              </a:rPr>
              <a:t>(and  Patagonian </a:t>
            </a:r>
            <a:r>
              <a:rPr lang="en-US" b="1" i="1" dirty="0" err="1" smtClean="0">
                <a:solidFill>
                  <a:srgbClr val="FFFF00"/>
                </a:solidFill>
                <a:latin typeface="Arial" charset="0"/>
              </a:rPr>
              <a:t>Toothfish</a:t>
            </a:r>
            <a:r>
              <a:rPr lang="en-US" b="1" i="1" dirty="0" smtClean="0">
                <a:solidFill>
                  <a:srgbClr val="FFFF00"/>
                </a:solidFill>
                <a:latin typeface="Arial" charset="0"/>
              </a:rPr>
              <a:t>)</a:t>
            </a:r>
            <a:r>
              <a:rPr lang="en-US" b="1" dirty="0" smtClean="0">
                <a:solidFill>
                  <a:srgbClr val="FFFF00"/>
                </a:solidFill>
                <a:latin typeface="Arial" charset="0"/>
              </a:rPr>
              <a:t> from South African 200n.mile EEZ  </a:t>
            </a:r>
            <a:r>
              <a:rPr lang="en-US" b="1" i="1" dirty="0" smtClean="0">
                <a:solidFill>
                  <a:srgbClr val="FFFF00"/>
                </a:solidFill>
                <a:latin typeface="Arial" charset="0"/>
              </a:rPr>
              <a:t>(and beyond 200 </a:t>
            </a:r>
            <a:r>
              <a:rPr lang="en-US" b="1" i="1" dirty="0" err="1" smtClean="0">
                <a:solidFill>
                  <a:srgbClr val="FFFF00"/>
                </a:solidFill>
                <a:latin typeface="Arial" charset="0"/>
              </a:rPr>
              <a:t>n.mile</a:t>
            </a:r>
            <a:r>
              <a:rPr lang="en-US" b="1" i="1" dirty="0" smtClean="0">
                <a:solidFill>
                  <a:srgbClr val="FFFF00"/>
                </a:solidFill>
                <a:latin typeface="Arial" charset="0"/>
              </a:rPr>
              <a:t> zone: CCAMLR area)</a:t>
            </a:r>
            <a:r>
              <a:rPr lang="en-US" b="1" dirty="0" smtClean="0">
                <a:solidFill>
                  <a:srgbClr val="FFFF00"/>
                </a:solidFill>
                <a:latin typeface="Arial" charset="0"/>
              </a:rPr>
              <a:t> </a:t>
            </a:r>
          </a:p>
          <a:p>
            <a:pPr lvl="1" eaLnBrk="1" hangingPunct="1">
              <a:lnSpc>
                <a:spcPct val="120000"/>
              </a:lnSpc>
              <a:buFontTx/>
              <a:buChar char="•"/>
              <a:defRPr/>
            </a:pPr>
            <a:r>
              <a:rPr lang="en-US" b="1" dirty="0" smtClean="0">
                <a:solidFill>
                  <a:srgbClr val="FFFF00"/>
                </a:solidFill>
                <a:latin typeface="Arial" charset="0"/>
              </a:rPr>
              <a:t>2001: Apprehended when crates destined for USA opened by South African fishing inspectors.</a:t>
            </a:r>
          </a:p>
          <a:p>
            <a:pPr eaLnBrk="1" hangingPunct="1">
              <a:lnSpc>
                <a:spcPct val="120000"/>
              </a:lnSpc>
              <a:buFontTx/>
              <a:buNone/>
              <a:defRPr/>
            </a:pPr>
            <a:r>
              <a:rPr lang="en-US" sz="2800" b="1" dirty="0" smtClean="0">
                <a:solidFill>
                  <a:srgbClr val="FFFF00"/>
                </a:solidFill>
                <a:latin typeface="Arial" charset="0"/>
              </a:rPr>
              <a:t>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88" y="0"/>
            <a:ext cx="9144001" cy="1752600"/>
          </a:xfrm>
          <a:solidFill>
            <a:schemeClr val="accent1"/>
          </a:solidFill>
        </p:spPr>
        <p:txBody>
          <a:bodyPr/>
          <a:lstStyle/>
          <a:p>
            <a:pPr eaLnBrk="1" hangingPunct="1"/>
            <a:r>
              <a:rPr lang="en-US" sz="3800" b="1" smtClean="0">
                <a:solidFill>
                  <a:schemeClr val="tx1"/>
                </a:solidFill>
                <a:latin typeface="Arial" charset="0"/>
              </a:rPr>
              <a:t>Background 2: (</a:t>
            </a:r>
            <a:r>
              <a:rPr lang="en-US" sz="3800" b="1" u="sng" smtClean="0">
                <a:solidFill>
                  <a:schemeClr val="tx1"/>
                </a:solidFill>
                <a:latin typeface="Arial" charset="0"/>
              </a:rPr>
              <a:t>South Africa</a:t>
            </a:r>
            <a:r>
              <a:rPr lang="en-US" sz="3800" b="1" smtClean="0">
                <a:solidFill>
                  <a:schemeClr val="tx1"/>
                </a:solidFill>
                <a:latin typeface="Arial" charset="0"/>
              </a:rPr>
              <a:t>)</a:t>
            </a:r>
            <a:endParaRPr lang="en-GB" sz="4000" b="1" smtClean="0">
              <a:solidFill>
                <a:schemeClr val="bg1"/>
              </a:solidFill>
              <a:latin typeface="Arial" charset="0"/>
            </a:endParaRPr>
          </a:p>
        </p:txBody>
      </p:sp>
      <p:sp>
        <p:nvSpPr>
          <p:cNvPr id="6147" name="Rectangle 3"/>
          <p:cNvSpPr>
            <a:spLocks noGrp="1" noChangeArrowheads="1"/>
          </p:cNvSpPr>
          <p:nvPr>
            <p:ph type="body" idx="1"/>
          </p:nvPr>
        </p:nvSpPr>
        <p:spPr>
          <a:xfrm>
            <a:off x="0" y="1752600"/>
            <a:ext cx="9144000" cy="5105400"/>
          </a:xfrm>
          <a:solidFill>
            <a:schemeClr val="tx1"/>
          </a:solidFill>
        </p:spPr>
        <p:txBody>
          <a:bodyPr/>
          <a:lstStyle/>
          <a:p>
            <a:pPr marL="457200" lvl="1" indent="0" eaLnBrk="1" hangingPunct="1">
              <a:lnSpc>
                <a:spcPct val="120000"/>
              </a:lnSpc>
              <a:buFontTx/>
              <a:buNone/>
              <a:defRPr/>
            </a:pPr>
            <a:endParaRPr lang="en-US" b="1" u="sng" dirty="0" smtClean="0">
              <a:solidFill>
                <a:srgbClr val="FFFF00"/>
              </a:solidFill>
              <a:latin typeface="Arial" charset="0"/>
            </a:endParaRPr>
          </a:p>
          <a:p>
            <a:pPr marL="457200" lvl="1" indent="0" eaLnBrk="1" hangingPunct="1">
              <a:lnSpc>
                <a:spcPct val="120000"/>
              </a:lnSpc>
              <a:buFontTx/>
              <a:buNone/>
              <a:defRPr/>
            </a:pPr>
            <a:r>
              <a:rPr lang="en-US" b="1" u="sng" dirty="0" smtClean="0">
                <a:solidFill>
                  <a:srgbClr val="FFFF00"/>
                </a:solidFill>
                <a:latin typeface="Arial" charset="0"/>
              </a:rPr>
              <a:t>Year 2002</a:t>
            </a:r>
            <a:r>
              <a:rPr lang="en-US" b="1" dirty="0" smtClean="0">
                <a:solidFill>
                  <a:srgbClr val="FFFF00"/>
                </a:solidFill>
                <a:latin typeface="Arial" charset="0"/>
              </a:rPr>
              <a:t> </a:t>
            </a:r>
          </a:p>
          <a:p>
            <a:pPr lvl="1" eaLnBrk="1" hangingPunct="1">
              <a:lnSpc>
                <a:spcPct val="120000"/>
              </a:lnSpc>
              <a:buFont typeface="Arial" pitchFamily="34" charset="0"/>
              <a:buChar char="•"/>
              <a:defRPr/>
            </a:pPr>
            <a:r>
              <a:rPr lang="en-US" b="1" dirty="0" smtClean="0">
                <a:solidFill>
                  <a:srgbClr val="FFFF00"/>
                </a:solidFill>
                <a:latin typeface="Arial" charset="0"/>
              </a:rPr>
              <a:t> </a:t>
            </a:r>
            <a:r>
              <a:rPr lang="en-US" b="1" dirty="0">
                <a:solidFill>
                  <a:srgbClr val="FFFF00"/>
                </a:solidFill>
                <a:latin typeface="Arial" charset="0"/>
              </a:rPr>
              <a:t>Arnold </a:t>
            </a:r>
            <a:r>
              <a:rPr lang="en-US" b="1" dirty="0" err="1">
                <a:solidFill>
                  <a:srgbClr val="FFFF00"/>
                </a:solidFill>
                <a:latin typeface="Arial" charset="0"/>
              </a:rPr>
              <a:t>Bengis</a:t>
            </a:r>
            <a:r>
              <a:rPr lang="en-US" b="1" dirty="0">
                <a:solidFill>
                  <a:srgbClr val="FFFF00"/>
                </a:solidFill>
                <a:latin typeface="Arial" charset="0"/>
              </a:rPr>
              <a:t> </a:t>
            </a:r>
            <a:r>
              <a:rPr lang="en-US" b="1" dirty="0" smtClean="0">
                <a:solidFill>
                  <a:srgbClr val="FFFF00"/>
                </a:solidFill>
                <a:latin typeface="Arial" charset="0"/>
              </a:rPr>
              <a:t>(</a:t>
            </a:r>
            <a:r>
              <a:rPr lang="en-US" b="1" dirty="0" err="1" smtClean="0">
                <a:solidFill>
                  <a:srgbClr val="FFFF00"/>
                </a:solidFill>
                <a:latin typeface="Arial" charset="0"/>
              </a:rPr>
              <a:t>Hout</a:t>
            </a:r>
            <a:r>
              <a:rPr lang="en-US" b="1" dirty="0" smtClean="0">
                <a:solidFill>
                  <a:srgbClr val="FFFF00"/>
                </a:solidFill>
                <a:latin typeface="Arial" charset="0"/>
              </a:rPr>
              <a:t> </a:t>
            </a:r>
            <a:r>
              <a:rPr lang="en-US" b="1" dirty="0">
                <a:solidFill>
                  <a:srgbClr val="FFFF00"/>
                </a:solidFill>
                <a:latin typeface="Arial" charset="0"/>
              </a:rPr>
              <a:t>Bay Fishing (Pty) </a:t>
            </a:r>
            <a:r>
              <a:rPr lang="en-US" b="1" dirty="0" smtClean="0">
                <a:solidFill>
                  <a:srgbClr val="FFFF00"/>
                </a:solidFill>
                <a:latin typeface="Arial" charset="0"/>
              </a:rPr>
              <a:t>Ltd) </a:t>
            </a:r>
          </a:p>
          <a:p>
            <a:pPr lvl="1" eaLnBrk="1" hangingPunct="1">
              <a:lnSpc>
                <a:spcPct val="120000"/>
              </a:lnSpc>
              <a:buFont typeface="Arial" pitchFamily="34" charset="0"/>
              <a:buChar char="•"/>
              <a:defRPr/>
            </a:pPr>
            <a:r>
              <a:rPr lang="en-US" b="1" dirty="0">
                <a:solidFill>
                  <a:srgbClr val="FFFF00"/>
                </a:solidFill>
                <a:latin typeface="Arial" charset="0"/>
              </a:rPr>
              <a:t>A</a:t>
            </a:r>
            <a:r>
              <a:rPr lang="en-US" b="1" dirty="0" smtClean="0">
                <a:solidFill>
                  <a:srgbClr val="FFFF00"/>
                </a:solidFill>
                <a:latin typeface="Arial" charset="0"/>
              </a:rPr>
              <a:t>ppears in South African </a:t>
            </a:r>
            <a:r>
              <a:rPr lang="en-US" b="1" dirty="0">
                <a:solidFill>
                  <a:srgbClr val="FFFF00"/>
                </a:solidFill>
                <a:latin typeface="Arial" charset="0"/>
              </a:rPr>
              <a:t>magistrates </a:t>
            </a:r>
            <a:r>
              <a:rPr lang="en-US" b="1" dirty="0" smtClean="0">
                <a:solidFill>
                  <a:srgbClr val="FFFF00"/>
                </a:solidFill>
                <a:latin typeface="Arial" charset="0"/>
              </a:rPr>
              <a:t>court</a:t>
            </a:r>
            <a:endParaRPr lang="en-US" b="1" dirty="0">
              <a:solidFill>
                <a:srgbClr val="FFFF00"/>
              </a:solidFill>
              <a:latin typeface="Arial" charset="0"/>
            </a:endParaRPr>
          </a:p>
          <a:p>
            <a:pPr lvl="1" eaLnBrk="1" hangingPunct="1">
              <a:lnSpc>
                <a:spcPct val="120000"/>
              </a:lnSpc>
              <a:buFontTx/>
              <a:buChar char="•"/>
              <a:defRPr/>
            </a:pPr>
            <a:r>
              <a:rPr lang="en-US" b="1" dirty="0" smtClean="0">
                <a:solidFill>
                  <a:srgbClr val="FFFF00"/>
                </a:solidFill>
                <a:latin typeface="Arial" charset="0"/>
              </a:rPr>
              <a:t>. </a:t>
            </a:r>
            <a:r>
              <a:rPr lang="en-US" b="1" dirty="0">
                <a:solidFill>
                  <a:srgbClr val="FFFF00"/>
                </a:solidFill>
                <a:latin typeface="Arial" charset="0"/>
              </a:rPr>
              <a:t>Guilty Plea</a:t>
            </a:r>
            <a:r>
              <a:rPr lang="en-US" b="1" dirty="0" smtClean="0">
                <a:solidFill>
                  <a:srgbClr val="FFFF00"/>
                </a:solidFill>
                <a:latin typeface="Arial" charset="0"/>
              </a:rPr>
              <a:t>.</a:t>
            </a:r>
          </a:p>
          <a:p>
            <a:pPr lvl="1" eaLnBrk="1" hangingPunct="1">
              <a:lnSpc>
                <a:spcPct val="120000"/>
              </a:lnSpc>
              <a:buFontTx/>
              <a:buChar char="•"/>
              <a:defRPr/>
            </a:pPr>
            <a:r>
              <a:rPr lang="en-US" b="1" dirty="0" smtClean="0">
                <a:solidFill>
                  <a:srgbClr val="FFFF00"/>
                </a:solidFill>
                <a:latin typeface="Arial" charset="0"/>
              </a:rPr>
              <a:t>Fined </a:t>
            </a:r>
            <a:r>
              <a:rPr lang="en-US" b="1" dirty="0">
                <a:solidFill>
                  <a:srgbClr val="FFFF00"/>
                </a:solidFill>
                <a:latin typeface="Arial" charset="0"/>
              </a:rPr>
              <a:t>US $1.2  (R12 million); </a:t>
            </a:r>
            <a:endParaRPr lang="en-US" b="1" dirty="0" smtClean="0">
              <a:solidFill>
                <a:srgbClr val="FFFF00"/>
              </a:solidFill>
              <a:latin typeface="Arial" charset="0"/>
            </a:endParaRPr>
          </a:p>
          <a:p>
            <a:pPr lvl="1" eaLnBrk="1" hangingPunct="1">
              <a:lnSpc>
                <a:spcPct val="120000"/>
              </a:lnSpc>
              <a:buFontTx/>
              <a:buChar char="•"/>
              <a:defRPr/>
            </a:pPr>
            <a:r>
              <a:rPr lang="en-US" b="1" dirty="0">
                <a:solidFill>
                  <a:srgbClr val="FFFF00"/>
                </a:solidFill>
                <a:latin typeface="Arial" charset="0"/>
              </a:rPr>
              <a:t>F</a:t>
            </a:r>
            <a:r>
              <a:rPr lang="en-US" b="1" dirty="0" smtClean="0">
                <a:solidFill>
                  <a:srgbClr val="FFFF00"/>
                </a:solidFill>
                <a:latin typeface="Arial" charset="0"/>
              </a:rPr>
              <a:t>orfeits </a:t>
            </a:r>
            <a:r>
              <a:rPr lang="en-US" b="1" dirty="0">
                <a:solidFill>
                  <a:srgbClr val="FFFF00"/>
                </a:solidFill>
                <a:latin typeface="Arial" charset="0"/>
              </a:rPr>
              <a:t>two </a:t>
            </a:r>
            <a:r>
              <a:rPr lang="en-US" b="1" dirty="0" smtClean="0">
                <a:solidFill>
                  <a:srgbClr val="FFFF00"/>
                </a:solidFill>
                <a:latin typeface="Arial" charset="0"/>
              </a:rPr>
              <a:t>vessels</a:t>
            </a:r>
          </a:p>
          <a:p>
            <a:pPr lvl="1" eaLnBrk="1" hangingPunct="1">
              <a:lnSpc>
                <a:spcPct val="120000"/>
              </a:lnSpc>
              <a:buFontTx/>
              <a:buChar char="•"/>
              <a:defRPr/>
            </a:pPr>
            <a:r>
              <a:rPr lang="en-US" b="1" u="sng" dirty="0" smtClean="0">
                <a:solidFill>
                  <a:srgbClr val="FFFF00"/>
                </a:solidFill>
                <a:latin typeface="Arial" charset="0"/>
              </a:rPr>
              <a:t>TOTAL</a:t>
            </a:r>
            <a:r>
              <a:rPr lang="en-US" b="1" dirty="0" smtClean="0">
                <a:solidFill>
                  <a:srgbClr val="FFFF00"/>
                </a:solidFill>
                <a:latin typeface="Arial" charset="0"/>
              </a:rPr>
              <a:t> sanction  in SA:      US $</a:t>
            </a:r>
            <a:r>
              <a:rPr lang="en-US" b="1" u="sng" dirty="0" smtClean="0">
                <a:solidFill>
                  <a:srgbClr val="FFFF00"/>
                </a:solidFill>
                <a:latin typeface="Arial" charset="0"/>
              </a:rPr>
              <a:t>7,049,080</a:t>
            </a:r>
            <a:r>
              <a:rPr lang="en-US" b="1" dirty="0" smtClean="0">
                <a:solidFill>
                  <a:srgbClr val="FFFF00"/>
                </a:solidFill>
                <a:latin typeface="Arial" charset="0"/>
              </a:rPr>
              <a:t>  </a:t>
            </a:r>
          </a:p>
          <a:p>
            <a:pPr marL="457200" lvl="1" indent="0" eaLnBrk="1" hangingPunct="1">
              <a:lnSpc>
                <a:spcPct val="120000"/>
              </a:lnSpc>
              <a:buFontTx/>
              <a:buNone/>
              <a:defRPr/>
            </a:pPr>
            <a:r>
              <a:rPr lang="en-US" b="1" dirty="0" smtClean="0">
                <a:solidFill>
                  <a:srgbClr val="FFFF00"/>
                </a:solidFill>
                <a:latin typeface="Arial" charset="0"/>
              </a:rPr>
              <a:t> </a:t>
            </a:r>
            <a:endParaRPr lang="en-US" b="1" dirty="0">
              <a:solidFill>
                <a:srgbClr val="FFFF00"/>
              </a:solidFill>
              <a:latin typeface="Arial" charset="0"/>
            </a:endParaRPr>
          </a:p>
          <a:p>
            <a:pPr lvl="1" eaLnBrk="1" hangingPunct="1">
              <a:lnSpc>
                <a:spcPct val="120000"/>
              </a:lnSpc>
              <a:buFontTx/>
              <a:buChar char="•"/>
              <a:defRPr/>
            </a:pPr>
            <a:endParaRPr lang="en-US" b="1" dirty="0" smtClean="0">
              <a:solidFill>
                <a:srgbClr val="FFFF00"/>
              </a:solidFill>
              <a:latin typeface="Arial" charset="0"/>
            </a:endParaRPr>
          </a:p>
          <a:p>
            <a:pPr eaLnBrk="1" hangingPunct="1">
              <a:lnSpc>
                <a:spcPct val="120000"/>
              </a:lnSpc>
              <a:buFontTx/>
              <a:buNone/>
              <a:defRPr/>
            </a:pPr>
            <a:r>
              <a:rPr lang="en-US" sz="2800" b="1" dirty="0" smtClean="0">
                <a:solidFill>
                  <a:srgbClr val="FFFF00"/>
                </a:solidFill>
                <a:latin typeface="Arial" charset="0"/>
              </a:rPr>
              <a:t>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752600"/>
          </a:xfrm>
          <a:solidFill>
            <a:schemeClr val="accent1"/>
          </a:solidFill>
        </p:spPr>
        <p:txBody>
          <a:bodyPr/>
          <a:lstStyle/>
          <a:p>
            <a:pPr eaLnBrk="1" hangingPunct="1"/>
            <a:r>
              <a:rPr lang="en-US" sz="3800" b="1" smtClean="0">
                <a:solidFill>
                  <a:schemeClr val="tx1"/>
                </a:solidFill>
              </a:rPr>
              <a:t/>
            </a:r>
            <a:br>
              <a:rPr lang="en-US" sz="3800" b="1" smtClean="0">
                <a:solidFill>
                  <a:schemeClr val="tx1"/>
                </a:solidFill>
              </a:rPr>
            </a:br>
            <a:r>
              <a:rPr lang="en-US" sz="3800" b="1" smtClean="0">
                <a:solidFill>
                  <a:schemeClr val="tx1"/>
                </a:solidFill>
              </a:rPr>
              <a:t>South African Law:</a:t>
            </a:r>
            <a:br>
              <a:rPr lang="en-US" sz="3800" b="1" smtClean="0">
                <a:solidFill>
                  <a:schemeClr val="tx1"/>
                </a:solidFill>
              </a:rPr>
            </a:br>
            <a:r>
              <a:rPr lang="en-US" sz="3800" b="1" smtClean="0">
                <a:solidFill>
                  <a:schemeClr val="tx1"/>
                </a:solidFill>
              </a:rPr>
              <a:t>Marine Living Resources Act, 1998</a:t>
            </a:r>
            <a:br>
              <a:rPr lang="en-US" sz="3800" b="1" smtClean="0">
                <a:solidFill>
                  <a:schemeClr val="tx1"/>
                </a:solidFill>
              </a:rPr>
            </a:br>
            <a:endParaRPr lang="en-GB" sz="3800" b="1" smtClean="0">
              <a:solidFill>
                <a:schemeClr val="tx1"/>
              </a:solidFill>
            </a:endParaRPr>
          </a:p>
        </p:txBody>
      </p:sp>
      <p:sp>
        <p:nvSpPr>
          <p:cNvPr id="8195" name="Rectangle 3"/>
          <p:cNvSpPr>
            <a:spLocks noGrp="1" noChangeArrowheads="1"/>
          </p:cNvSpPr>
          <p:nvPr>
            <p:ph type="body" idx="1"/>
          </p:nvPr>
        </p:nvSpPr>
        <p:spPr>
          <a:xfrm>
            <a:off x="0" y="1752600"/>
            <a:ext cx="9144000" cy="5105400"/>
          </a:xfrm>
          <a:solidFill>
            <a:schemeClr val="tx1"/>
          </a:solidFill>
        </p:spPr>
        <p:txBody>
          <a:bodyPr/>
          <a:lstStyle/>
          <a:p>
            <a:pPr eaLnBrk="1" hangingPunct="1">
              <a:lnSpc>
                <a:spcPct val="120000"/>
              </a:lnSpc>
              <a:buFontTx/>
              <a:buNone/>
            </a:pPr>
            <a:r>
              <a:rPr lang="en-US" sz="2800" b="1" smtClean="0">
                <a:solidFill>
                  <a:srgbClr val="FFFF00"/>
                </a:solidFill>
              </a:rPr>
              <a:t> </a:t>
            </a:r>
            <a:r>
              <a:rPr lang="en-ZA" u="sng" smtClean="0">
                <a:solidFill>
                  <a:srgbClr val="FFFF00"/>
                </a:solidFill>
                <a:latin typeface="Arial" charset="0"/>
              </a:rPr>
              <a:t>Act itself</a:t>
            </a:r>
            <a:r>
              <a:rPr lang="en-ZA" smtClean="0">
                <a:solidFill>
                  <a:srgbClr val="FFFF00"/>
                </a:solidFill>
                <a:latin typeface="Arial" charset="0"/>
              </a:rPr>
              <a:t> </a:t>
            </a:r>
          </a:p>
          <a:p>
            <a:pPr eaLnBrk="1" hangingPunct="1">
              <a:lnSpc>
                <a:spcPct val="120000"/>
              </a:lnSpc>
              <a:buFontTx/>
              <a:buNone/>
            </a:pPr>
            <a:r>
              <a:rPr lang="en-ZA" smtClean="0">
                <a:solidFill>
                  <a:srgbClr val="FFFF00"/>
                </a:solidFill>
                <a:latin typeface="Arial" charset="0"/>
              </a:rPr>
              <a:t>an offense to harvest, process, or possess fish without a permit; exceed quota;</a:t>
            </a:r>
          </a:p>
          <a:p>
            <a:pPr eaLnBrk="1" hangingPunct="1">
              <a:lnSpc>
                <a:spcPct val="120000"/>
              </a:lnSpc>
              <a:buFontTx/>
              <a:buNone/>
            </a:pPr>
            <a:r>
              <a:rPr lang="en-ZA" smtClean="0">
                <a:solidFill>
                  <a:srgbClr val="FFFF00"/>
                </a:solidFill>
                <a:latin typeface="Arial" charset="0"/>
              </a:rPr>
              <a:t> 			</a:t>
            </a:r>
            <a:endParaRPr lang="en-ZA" u="sng" smtClean="0">
              <a:solidFill>
                <a:srgbClr val="FFFF00"/>
              </a:solidFill>
              <a:latin typeface="Arial" charset="0"/>
            </a:endParaRPr>
          </a:p>
          <a:p>
            <a:pPr eaLnBrk="1" hangingPunct="1">
              <a:lnSpc>
                <a:spcPct val="120000"/>
              </a:lnSpc>
              <a:buFontTx/>
              <a:buNone/>
            </a:pPr>
            <a:r>
              <a:rPr lang="en-ZA" u="sng" smtClean="0">
                <a:solidFill>
                  <a:srgbClr val="FFFF00"/>
                </a:solidFill>
                <a:latin typeface="Arial" charset="0"/>
              </a:rPr>
              <a:t>Regulations</a:t>
            </a:r>
            <a:r>
              <a:rPr lang="en-ZA" smtClean="0">
                <a:solidFill>
                  <a:srgbClr val="FFFF00"/>
                </a:solidFill>
                <a:latin typeface="Arial" charset="0"/>
              </a:rPr>
              <a:t> under Act MLRA</a:t>
            </a:r>
          </a:p>
          <a:p>
            <a:pPr eaLnBrk="1" hangingPunct="1">
              <a:lnSpc>
                <a:spcPct val="120000"/>
              </a:lnSpc>
              <a:buFontTx/>
              <a:buNone/>
            </a:pPr>
            <a:r>
              <a:rPr lang="en-ZA" smtClean="0">
                <a:solidFill>
                  <a:srgbClr val="FFFF00"/>
                </a:solidFill>
                <a:latin typeface="Arial" charset="0"/>
              </a:rPr>
              <a:t>Offences:  Offence to transfer at sea any fish without supervision of a fishery control officer. </a:t>
            </a:r>
          </a:p>
          <a:p>
            <a:pPr eaLnBrk="1" hangingPunct="1">
              <a:lnSpc>
                <a:spcPct val="120000"/>
              </a:lnSpc>
              <a:buFontTx/>
              <a:buNone/>
            </a:pPr>
            <a:r>
              <a:rPr lang="en-ZA" smtClean="0">
                <a:solidFill>
                  <a:srgbClr val="FFFF00"/>
                </a:solidFill>
                <a:latin typeface="Arial" charset="0"/>
              </a:rPr>
              <a:t>	       		</a:t>
            </a:r>
            <a:endParaRPr lang="en-GB" smtClean="0">
              <a:solidFill>
                <a:srgbClr val="FFFF00"/>
              </a:solidFill>
              <a:latin typeface="Arial" charset="0"/>
            </a:endParaRPr>
          </a:p>
          <a:p>
            <a:pPr eaLnBrk="1" hangingPunct="1">
              <a:lnSpc>
                <a:spcPct val="120000"/>
              </a:lnSpc>
              <a:buFontTx/>
              <a:buNone/>
            </a:pPr>
            <a:endParaRPr lang="en-US" sz="2800" b="1" smtClean="0">
              <a:solidFill>
                <a:srgbClr val="FFFF00"/>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88" y="0"/>
            <a:ext cx="9144001" cy="1752600"/>
          </a:xfrm>
          <a:solidFill>
            <a:schemeClr val="accent1"/>
          </a:solidFill>
        </p:spPr>
        <p:txBody>
          <a:bodyPr/>
          <a:lstStyle/>
          <a:p>
            <a:pPr eaLnBrk="1" hangingPunct="1"/>
            <a:r>
              <a:rPr lang="en-US" sz="3800" b="1" smtClean="0">
                <a:solidFill>
                  <a:schemeClr val="tx1"/>
                </a:solidFill>
                <a:latin typeface="Arial" charset="0"/>
              </a:rPr>
              <a:t>Background 2:</a:t>
            </a:r>
            <a:br>
              <a:rPr lang="en-US" sz="3800" b="1" smtClean="0">
                <a:solidFill>
                  <a:schemeClr val="tx1"/>
                </a:solidFill>
                <a:latin typeface="Arial" charset="0"/>
              </a:rPr>
            </a:br>
            <a:r>
              <a:rPr lang="en-US" sz="3800" b="1" smtClean="0">
                <a:solidFill>
                  <a:schemeClr val="tx1"/>
                </a:solidFill>
                <a:latin typeface="Arial" charset="0"/>
              </a:rPr>
              <a:t>United States</a:t>
            </a:r>
            <a:endParaRPr lang="en-GB" sz="4000" b="1" smtClean="0">
              <a:solidFill>
                <a:schemeClr val="bg1"/>
              </a:solidFill>
              <a:latin typeface="Arial" charset="0"/>
            </a:endParaRPr>
          </a:p>
        </p:txBody>
      </p:sp>
      <p:sp>
        <p:nvSpPr>
          <p:cNvPr id="6147" name="Rectangle 3"/>
          <p:cNvSpPr>
            <a:spLocks noGrp="1" noChangeArrowheads="1"/>
          </p:cNvSpPr>
          <p:nvPr>
            <p:ph type="body" idx="1"/>
          </p:nvPr>
        </p:nvSpPr>
        <p:spPr>
          <a:xfrm>
            <a:off x="0" y="1752600"/>
            <a:ext cx="9144000" cy="5105400"/>
          </a:xfrm>
          <a:solidFill>
            <a:schemeClr val="tx1"/>
          </a:solidFill>
        </p:spPr>
        <p:txBody>
          <a:bodyPr/>
          <a:lstStyle/>
          <a:p>
            <a:pPr lvl="1" eaLnBrk="1" hangingPunct="1">
              <a:lnSpc>
                <a:spcPct val="120000"/>
              </a:lnSpc>
              <a:buFontTx/>
              <a:buChar char="•"/>
              <a:defRPr/>
            </a:pPr>
            <a:r>
              <a:rPr lang="en-US" b="1" dirty="0" smtClean="0">
                <a:solidFill>
                  <a:srgbClr val="FFFF00"/>
                </a:solidFill>
                <a:latin typeface="Arial" charset="0"/>
              </a:rPr>
              <a:t>2004 New York District Court</a:t>
            </a:r>
          </a:p>
          <a:p>
            <a:pPr marL="457200" lvl="1" indent="0" eaLnBrk="1" hangingPunct="1">
              <a:lnSpc>
                <a:spcPct val="120000"/>
              </a:lnSpc>
              <a:buFontTx/>
              <a:buNone/>
              <a:defRPr/>
            </a:pPr>
            <a:r>
              <a:rPr lang="en-US" b="1" dirty="0">
                <a:solidFill>
                  <a:srgbClr val="FFFF00"/>
                </a:solidFill>
                <a:latin typeface="Arial" charset="0"/>
              </a:rPr>
              <a:t> </a:t>
            </a:r>
            <a:r>
              <a:rPr lang="en-US" b="1" dirty="0" smtClean="0">
                <a:solidFill>
                  <a:srgbClr val="FFFF00"/>
                </a:solidFill>
                <a:latin typeface="Arial" charset="0"/>
              </a:rPr>
              <a:t>                   – Criminal sanction </a:t>
            </a:r>
            <a:r>
              <a:rPr lang="en-US" b="1" dirty="0">
                <a:solidFill>
                  <a:srgbClr val="FFFF00"/>
                </a:solidFill>
                <a:latin typeface="Arial" charset="0"/>
              </a:rPr>
              <a:t>Guilty Plea: </a:t>
            </a:r>
            <a:endParaRPr lang="en-US" b="1" dirty="0" smtClean="0">
              <a:solidFill>
                <a:srgbClr val="FFFF00"/>
              </a:solidFill>
              <a:latin typeface="Arial" charset="0"/>
            </a:endParaRPr>
          </a:p>
          <a:p>
            <a:pPr marL="457200" lvl="1" indent="0" eaLnBrk="1" hangingPunct="1">
              <a:lnSpc>
                <a:spcPct val="120000"/>
              </a:lnSpc>
              <a:buFontTx/>
              <a:buNone/>
              <a:defRPr/>
            </a:pPr>
            <a:r>
              <a:rPr lang="en-US" b="1" dirty="0" smtClean="0">
                <a:solidFill>
                  <a:srgbClr val="FFFF00"/>
                </a:solidFill>
                <a:latin typeface="Arial" charset="0"/>
              </a:rPr>
              <a:t>                    </a:t>
            </a:r>
            <a:r>
              <a:rPr lang="en-US" b="1" dirty="0">
                <a:solidFill>
                  <a:srgbClr val="FFFF00"/>
                </a:solidFill>
                <a:latin typeface="Arial" charset="0"/>
              </a:rPr>
              <a:t>– </a:t>
            </a:r>
            <a:r>
              <a:rPr lang="en-US" b="1" dirty="0" smtClean="0">
                <a:solidFill>
                  <a:srgbClr val="FFFF00"/>
                </a:solidFill>
                <a:latin typeface="Arial" charset="0"/>
              </a:rPr>
              <a:t>US  $</a:t>
            </a:r>
            <a:r>
              <a:rPr lang="en-US" b="1" dirty="0">
                <a:solidFill>
                  <a:srgbClr val="FFFF00"/>
                </a:solidFill>
                <a:latin typeface="Arial" charset="0"/>
              </a:rPr>
              <a:t>13,300mill  (about R26 mill)</a:t>
            </a:r>
            <a:endParaRPr lang="en-US" b="1" dirty="0" smtClean="0">
              <a:solidFill>
                <a:srgbClr val="FFFF00"/>
              </a:solidFill>
              <a:latin typeface="Arial" charset="0"/>
            </a:endParaRPr>
          </a:p>
          <a:p>
            <a:pPr lvl="1" eaLnBrk="1" hangingPunct="1">
              <a:lnSpc>
                <a:spcPct val="120000"/>
              </a:lnSpc>
              <a:buFontTx/>
              <a:buChar char="•"/>
              <a:defRPr/>
            </a:pPr>
            <a:r>
              <a:rPr lang="en-US" b="1" dirty="0" smtClean="0">
                <a:solidFill>
                  <a:srgbClr val="FFFF00"/>
                </a:solidFill>
                <a:latin typeface="Arial" charset="0"/>
              </a:rPr>
              <a:t>2007 New </a:t>
            </a:r>
            <a:r>
              <a:rPr lang="en-US" b="1" dirty="0">
                <a:solidFill>
                  <a:srgbClr val="FFFF00"/>
                </a:solidFill>
                <a:latin typeface="Arial" charset="0"/>
              </a:rPr>
              <a:t>York District Court </a:t>
            </a:r>
            <a:r>
              <a:rPr lang="en-US" b="1" dirty="0" smtClean="0">
                <a:solidFill>
                  <a:srgbClr val="FFFF00"/>
                </a:solidFill>
                <a:latin typeface="Arial" charset="0"/>
              </a:rPr>
              <a:t> </a:t>
            </a:r>
          </a:p>
          <a:p>
            <a:pPr marL="457200" lvl="1" indent="0" eaLnBrk="1" hangingPunct="1">
              <a:lnSpc>
                <a:spcPct val="120000"/>
              </a:lnSpc>
              <a:buFontTx/>
              <a:buNone/>
              <a:defRPr/>
            </a:pPr>
            <a:r>
              <a:rPr lang="en-US" b="1" dirty="0" smtClean="0">
                <a:solidFill>
                  <a:srgbClr val="FFFF00"/>
                </a:solidFill>
                <a:latin typeface="Arial" charset="0"/>
              </a:rPr>
              <a:t>                    – Restitution:  Three  key questions</a:t>
            </a:r>
          </a:p>
          <a:p>
            <a:pPr lvl="1" eaLnBrk="1" hangingPunct="1">
              <a:lnSpc>
                <a:spcPct val="120000"/>
              </a:lnSpc>
              <a:buFontTx/>
              <a:buChar char="•"/>
              <a:defRPr/>
            </a:pPr>
            <a:r>
              <a:rPr lang="en-US" b="1" dirty="0" smtClean="0">
                <a:solidFill>
                  <a:srgbClr val="FFFF00"/>
                </a:solidFill>
                <a:latin typeface="Arial" charset="0"/>
              </a:rPr>
              <a:t>2008/2011 Court of Appeal </a:t>
            </a:r>
          </a:p>
          <a:p>
            <a:pPr marL="457200" lvl="1" indent="0" eaLnBrk="1" hangingPunct="1">
              <a:lnSpc>
                <a:spcPct val="120000"/>
              </a:lnSpc>
              <a:buFontTx/>
              <a:buNone/>
              <a:defRPr/>
            </a:pPr>
            <a:r>
              <a:rPr lang="en-US" b="1" dirty="0" smtClean="0">
                <a:solidFill>
                  <a:srgbClr val="FFFF00"/>
                </a:solidFill>
                <a:latin typeface="Arial" charset="0"/>
              </a:rPr>
              <a:t>                    – Restitution:   Three key questions</a:t>
            </a:r>
          </a:p>
          <a:p>
            <a:pPr lvl="1" eaLnBrk="1" hangingPunct="1">
              <a:lnSpc>
                <a:spcPct val="120000"/>
              </a:lnSpc>
              <a:buFontTx/>
              <a:buChar char="•"/>
              <a:defRPr/>
            </a:pPr>
            <a:r>
              <a:rPr lang="en-US" b="1" dirty="0" smtClean="0">
                <a:solidFill>
                  <a:srgbClr val="FFFF00"/>
                </a:solidFill>
                <a:latin typeface="Arial" charset="0"/>
              </a:rPr>
              <a:t>2013 New </a:t>
            </a:r>
            <a:r>
              <a:rPr lang="en-US" b="1" dirty="0">
                <a:solidFill>
                  <a:srgbClr val="FFFF00"/>
                </a:solidFill>
                <a:latin typeface="Arial" charset="0"/>
              </a:rPr>
              <a:t>York District Court </a:t>
            </a:r>
            <a:r>
              <a:rPr lang="en-US" b="1" dirty="0" smtClean="0">
                <a:solidFill>
                  <a:srgbClr val="FFFF00"/>
                </a:solidFill>
                <a:latin typeface="Arial" charset="0"/>
              </a:rPr>
              <a:t> (resolved!!!!!??)</a:t>
            </a:r>
          </a:p>
          <a:p>
            <a:pPr marL="457200" lvl="1" indent="0" eaLnBrk="1" hangingPunct="1">
              <a:lnSpc>
                <a:spcPct val="120000"/>
              </a:lnSpc>
              <a:buFontTx/>
              <a:buNone/>
              <a:defRPr/>
            </a:pPr>
            <a:r>
              <a:rPr lang="en-US" b="1" dirty="0" smtClean="0">
                <a:solidFill>
                  <a:srgbClr val="FFFF00"/>
                </a:solidFill>
                <a:latin typeface="Arial" charset="0"/>
              </a:rPr>
              <a:t> </a:t>
            </a:r>
            <a:endParaRPr lang="en-US" b="1" dirty="0">
              <a:solidFill>
                <a:srgbClr val="FFFF00"/>
              </a:solidFill>
              <a:latin typeface="Arial" charset="0"/>
            </a:endParaRPr>
          </a:p>
          <a:p>
            <a:pPr lvl="1" eaLnBrk="1" hangingPunct="1">
              <a:lnSpc>
                <a:spcPct val="120000"/>
              </a:lnSpc>
              <a:buFontTx/>
              <a:buChar char="•"/>
              <a:defRPr/>
            </a:pPr>
            <a:endParaRPr lang="en-US" b="1" dirty="0" smtClean="0">
              <a:solidFill>
                <a:srgbClr val="FFFF00"/>
              </a:solidFill>
              <a:latin typeface="Arial" charset="0"/>
            </a:endParaRPr>
          </a:p>
          <a:p>
            <a:pPr eaLnBrk="1" hangingPunct="1">
              <a:lnSpc>
                <a:spcPct val="120000"/>
              </a:lnSpc>
              <a:buFontTx/>
              <a:buNone/>
              <a:defRPr/>
            </a:pPr>
            <a:r>
              <a:rPr lang="en-US" sz="2800" b="1" dirty="0" smtClean="0">
                <a:solidFill>
                  <a:srgbClr val="FFFF00"/>
                </a:solidFill>
                <a:latin typeface="Arial" charset="0"/>
              </a:rPr>
              <a:t>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773238"/>
          </a:xfrm>
          <a:solidFill>
            <a:schemeClr val="accent1"/>
          </a:solidFill>
        </p:spPr>
        <p:txBody>
          <a:bodyPr/>
          <a:lstStyle/>
          <a:p>
            <a:pPr marL="342900" indent="-342900" eaLnBrk="1" hangingPunct="1"/>
            <a:r>
              <a:rPr lang="en-US" sz="3600" b="1" smtClean="0">
                <a:solidFill>
                  <a:schemeClr val="tx1"/>
                </a:solidFill>
                <a:latin typeface="Arial" charset="0"/>
              </a:rPr>
              <a:t>Three key questions:</a:t>
            </a:r>
            <a:br>
              <a:rPr lang="en-US" sz="3600" b="1" smtClean="0">
                <a:solidFill>
                  <a:schemeClr val="tx1"/>
                </a:solidFill>
                <a:latin typeface="Arial" charset="0"/>
              </a:rPr>
            </a:br>
            <a:r>
              <a:rPr lang="en-US" sz="3600" b="1" smtClean="0">
                <a:solidFill>
                  <a:schemeClr val="tx1"/>
                </a:solidFill>
                <a:latin typeface="Arial" charset="0"/>
              </a:rPr>
              <a:t>Restitution Laws</a:t>
            </a:r>
            <a:endParaRPr lang="en-GB" sz="3600" b="1" smtClean="0">
              <a:solidFill>
                <a:schemeClr val="bg1"/>
              </a:solidFill>
              <a:latin typeface="Arial" charset="0"/>
            </a:endParaRPr>
          </a:p>
        </p:txBody>
      </p:sp>
      <p:sp>
        <p:nvSpPr>
          <p:cNvPr id="9219" name="Rectangle 3"/>
          <p:cNvSpPr>
            <a:spLocks noGrp="1" noChangeArrowheads="1"/>
          </p:cNvSpPr>
          <p:nvPr>
            <p:ph type="body" idx="1"/>
          </p:nvPr>
        </p:nvSpPr>
        <p:spPr>
          <a:xfrm>
            <a:off x="0" y="1752600"/>
            <a:ext cx="9144000" cy="5105400"/>
          </a:xfrm>
          <a:solidFill>
            <a:schemeClr val="tx1"/>
          </a:solidFill>
        </p:spPr>
        <p:txBody>
          <a:bodyPr/>
          <a:lstStyle/>
          <a:p>
            <a:pPr marL="514350" indent="-514350" eaLnBrk="1" hangingPunct="1">
              <a:lnSpc>
                <a:spcPct val="120000"/>
              </a:lnSpc>
              <a:buFontTx/>
              <a:buAutoNum type="arabicPeriod"/>
              <a:defRPr/>
            </a:pPr>
            <a:r>
              <a:rPr lang="en-ZA" b="1" dirty="0" smtClean="0">
                <a:solidFill>
                  <a:srgbClr val="FFFF00"/>
                </a:solidFill>
                <a:latin typeface="Arial" pitchFamily="34" charset="0"/>
              </a:rPr>
              <a:t>Who is owner of marine resources in South Africa’s 200 </a:t>
            </a:r>
            <a:r>
              <a:rPr lang="en-ZA" b="1" dirty="0" err="1" smtClean="0">
                <a:solidFill>
                  <a:srgbClr val="FFFF00"/>
                </a:solidFill>
                <a:latin typeface="Arial" pitchFamily="34" charset="0"/>
              </a:rPr>
              <a:t>n.mile</a:t>
            </a:r>
            <a:r>
              <a:rPr lang="en-ZA" b="1" dirty="0" smtClean="0">
                <a:solidFill>
                  <a:srgbClr val="FFFF00"/>
                </a:solidFill>
                <a:latin typeface="Arial" pitchFamily="34" charset="0"/>
              </a:rPr>
              <a:t> EEZ;  property interest?</a:t>
            </a:r>
          </a:p>
          <a:p>
            <a:pPr marL="0" indent="0" eaLnBrk="1" hangingPunct="1">
              <a:lnSpc>
                <a:spcPct val="120000"/>
              </a:lnSpc>
              <a:buFontTx/>
              <a:buNone/>
              <a:defRPr/>
            </a:pPr>
            <a:endParaRPr lang="en-ZA" sz="2800" b="1" dirty="0" smtClean="0">
              <a:solidFill>
                <a:srgbClr val="FFFF00"/>
              </a:solidFill>
              <a:latin typeface="Arial" pitchFamily="34" charset="0"/>
            </a:endParaRPr>
          </a:p>
          <a:p>
            <a:pPr marL="514350" indent="-514350" eaLnBrk="1" hangingPunct="1">
              <a:lnSpc>
                <a:spcPct val="120000"/>
              </a:lnSpc>
              <a:buFontTx/>
              <a:buAutoNum type="arabicPeriod" startAt="2"/>
              <a:defRPr/>
            </a:pPr>
            <a:r>
              <a:rPr lang="en-US" b="1" dirty="0" smtClean="0">
                <a:solidFill>
                  <a:srgbClr val="FFFF00"/>
                </a:solidFill>
                <a:latin typeface="Arial" pitchFamily="34" charset="0"/>
              </a:rPr>
              <a:t>Is South Africa a “victim’ under US restitution laws;</a:t>
            </a:r>
          </a:p>
          <a:p>
            <a:pPr marL="0" indent="0" eaLnBrk="1" hangingPunct="1">
              <a:lnSpc>
                <a:spcPct val="120000"/>
              </a:lnSpc>
              <a:buFontTx/>
              <a:buNone/>
              <a:defRPr/>
            </a:pPr>
            <a:endParaRPr lang="en-US" sz="2800" b="1" dirty="0" smtClean="0">
              <a:solidFill>
                <a:srgbClr val="FFFF00"/>
              </a:solidFill>
              <a:latin typeface="Arial" pitchFamily="34" charset="0"/>
            </a:endParaRPr>
          </a:p>
          <a:p>
            <a:pPr marL="514350" indent="-514350" eaLnBrk="1" hangingPunct="1">
              <a:lnSpc>
                <a:spcPct val="120000"/>
              </a:lnSpc>
              <a:buFontTx/>
              <a:buAutoNum type="arabicPeriod" startAt="3"/>
              <a:defRPr/>
            </a:pPr>
            <a:r>
              <a:rPr lang="en-ZA" b="1" dirty="0" smtClean="0">
                <a:solidFill>
                  <a:srgbClr val="FFFF00"/>
                </a:solidFill>
                <a:latin typeface="Arial" pitchFamily="34" charset="0"/>
              </a:rPr>
              <a:t>How to quantify amount of restitution</a:t>
            </a:r>
          </a:p>
          <a:p>
            <a:pPr marL="0" indent="0" eaLnBrk="1" hangingPunct="1">
              <a:lnSpc>
                <a:spcPct val="120000"/>
              </a:lnSpc>
              <a:buFontTx/>
              <a:buNone/>
              <a:defRPr/>
            </a:pPr>
            <a:r>
              <a:rPr lang="en-ZA" sz="2800" b="1" dirty="0">
                <a:solidFill>
                  <a:srgbClr val="FFFF00"/>
                </a:solidFill>
                <a:latin typeface="Arial" pitchFamily="34" charset="0"/>
              </a:rPr>
              <a:t> </a:t>
            </a:r>
            <a:r>
              <a:rPr lang="en-ZA" sz="2800" b="1" dirty="0" smtClean="0">
                <a:solidFill>
                  <a:srgbClr val="FFFF00"/>
                </a:solidFill>
                <a:latin typeface="Arial" pitchFamily="34" charset="0"/>
              </a:rPr>
              <a:t>    (what is economic value of illegally captured fish)</a:t>
            </a:r>
          </a:p>
          <a:p>
            <a:pPr lvl="2" eaLnBrk="1" hangingPunct="1">
              <a:lnSpc>
                <a:spcPct val="120000"/>
              </a:lnSpc>
              <a:defRPr/>
            </a:pPr>
            <a:endParaRPr lang="en-ZA" sz="2800" b="1" dirty="0" smtClean="0">
              <a:solidFill>
                <a:srgbClr val="FFFF00"/>
              </a:solidFill>
              <a:latin typeface="Arial" charset="0"/>
            </a:endParaRPr>
          </a:p>
          <a:p>
            <a:pPr lvl="2" eaLnBrk="1" hangingPunct="1">
              <a:lnSpc>
                <a:spcPct val="120000"/>
              </a:lnSpc>
              <a:defRPr/>
            </a:pPr>
            <a:endParaRPr lang="en-ZA" sz="2800" b="1" dirty="0"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TotalTime>
  <Words>860</Words>
  <Application>Microsoft Office PowerPoint</Application>
  <PresentationFormat>On-screen Show (4:3)</PresentationFormat>
  <Paragraphs>152</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Times New Roman</vt:lpstr>
      <vt:lpstr>Arial</vt:lpstr>
      <vt:lpstr>Default Design</vt:lpstr>
      <vt:lpstr>Marine Fisheries Symposium</vt:lpstr>
      <vt:lpstr>PowerPoint Presentation</vt:lpstr>
      <vt:lpstr>Headline News: USA v Bengis   </vt:lpstr>
      <vt:lpstr>PowerPoint Presentation</vt:lpstr>
      <vt:lpstr>Background 1: Timeline (South Africa)</vt:lpstr>
      <vt:lpstr>Background 2: (South Africa)</vt:lpstr>
      <vt:lpstr> South African Law: Marine Living Resources Act, 1998 </vt:lpstr>
      <vt:lpstr>Background 2: United States</vt:lpstr>
      <vt:lpstr>Three key questions: Restitution Laws</vt:lpstr>
      <vt:lpstr>United States Law 1: Criminal Sanction  Lacey Act, 1900  </vt:lpstr>
      <vt:lpstr>United States Law 2:  Restitution Laws   </vt:lpstr>
      <vt:lpstr>Key Question 1: Ownership  Return day: New York District Court</vt:lpstr>
      <vt:lpstr>Key question 1: Ownership  Common Law: Nature of things/property</vt:lpstr>
      <vt:lpstr>Key question 1: Ownership/property Appeal Court</vt:lpstr>
      <vt:lpstr> Key Question 1: Who is owner of resource Public Trust Doctrine </vt:lpstr>
      <vt:lpstr>Key question 2 Mandatory Victims Restitution Act  (MVRA)</vt:lpstr>
      <vt:lpstr>Key question 2  Was South Africa a victim?</vt:lpstr>
      <vt:lpstr>Key Question 3 Measuring value of resource</vt:lpstr>
      <vt:lpstr>Key Question 3: Valuing resource OLRAC Report: Two options</vt:lpstr>
      <vt:lpstr>Key Question 3: Valuing resource District Court decision</vt:lpstr>
      <vt:lpstr>Take Home or Discussion Points </vt:lpstr>
      <vt:lpstr>South Africa and the region  Where do we go to from here?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c:creator>
  <cp:lastModifiedBy>Windows User</cp:lastModifiedBy>
  <cp:revision>117</cp:revision>
  <cp:lastPrinted>2013-07-08T20:29:26Z</cp:lastPrinted>
  <dcterms:created xsi:type="dcterms:W3CDTF">1601-01-01T00:00:00Z</dcterms:created>
  <dcterms:modified xsi:type="dcterms:W3CDTF">2013-08-20T13:06:56Z</dcterms:modified>
</cp:coreProperties>
</file>